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2" r:id="rId1"/>
  </p:sldMasterIdLst>
  <p:notesMasterIdLst>
    <p:notesMasterId r:id="rId7"/>
  </p:notesMasterIdLst>
  <p:handoutMasterIdLst>
    <p:handoutMasterId r:id="rId8"/>
  </p:handoutMasterIdLst>
  <p:sldIdLst>
    <p:sldId id="256" r:id="rId2"/>
    <p:sldId id="351" r:id="rId3"/>
    <p:sldId id="352" r:id="rId4"/>
    <p:sldId id="348" r:id="rId5"/>
    <p:sldId id="353" r:id="rId6"/>
  </p:sldIdLst>
  <p:sldSz cx="9144000" cy="6858000" type="screen4x3"/>
  <p:notesSz cx="6834188" cy="9979025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22057" autoAdjust="0"/>
    <p:restoredTop sz="94660"/>
  </p:normalViewPr>
  <p:slideViewPr>
    <p:cSldViewPr>
      <p:cViewPr varScale="1">
        <p:scale>
          <a:sx n="111" d="100"/>
          <a:sy n="111" d="100"/>
        </p:scale>
        <p:origin x="-151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2796" y="-96"/>
      </p:cViewPr>
      <p:guideLst>
        <p:guide orient="horz" pos="3144"/>
        <p:guide pos="2153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61481" cy="498952"/>
          </a:xfrm>
          <a:prstGeom prst="rect">
            <a:avLst/>
          </a:prstGeom>
        </p:spPr>
        <p:txBody>
          <a:bodyPr vert="horz" lIns="93650" tIns="46825" rIns="93650" bIns="46825" rtlCol="0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71127" y="0"/>
            <a:ext cx="2961481" cy="498952"/>
          </a:xfrm>
          <a:prstGeom prst="rect">
            <a:avLst/>
          </a:prstGeom>
        </p:spPr>
        <p:txBody>
          <a:bodyPr vert="horz" lIns="93650" tIns="46825" rIns="93650" bIns="46825" rtlCol="0"/>
          <a:lstStyle>
            <a:lvl1pPr algn="r">
              <a:defRPr sz="1200"/>
            </a:lvl1pPr>
          </a:lstStyle>
          <a:p>
            <a:endParaRPr lang="es-PE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1" y="9478342"/>
            <a:ext cx="2961481" cy="498952"/>
          </a:xfrm>
          <a:prstGeom prst="rect">
            <a:avLst/>
          </a:prstGeom>
        </p:spPr>
        <p:txBody>
          <a:bodyPr vert="horz" lIns="93650" tIns="46825" rIns="93650" bIns="46825" rtlCol="0" anchor="b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71127" y="9478342"/>
            <a:ext cx="2961481" cy="498952"/>
          </a:xfrm>
          <a:prstGeom prst="rect">
            <a:avLst/>
          </a:prstGeom>
        </p:spPr>
        <p:txBody>
          <a:bodyPr vert="horz" lIns="93650" tIns="46825" rIns="93650" bIns="46825" rtlCol="0" anchor="b"/>
          <a:lstStyle>
            <a:lvl1pPr algn="r">
              <a:defRPr sz="1200"/>
            </a:lvl1pPr>
          </a:lstStyle>
          <a:p>
            <a:fld id="{4DCC2E76-1DF3-4A85-9F75-BB5C4E0A2CFA}" type="slidenum">
              <a:rPr lang="es-PE" smtClean="0"/>
              <a:pPr/>
              <a:t>‹Nº›</a:t>
            </a:fld>
            <a:endParaRPr lang="es-P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61481" cy="498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50" tIns="46825" rIns="93650" bIns="4682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71127" y="0"/>
            <a:ext cx="2961481" cy="498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50" tIns="46825" rIns="93650" bIns="4682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fld id="{4BAFD13C-CC2D-474A-88B8-4EB9AE336609}" type="datetimeFigureOut">
              <a:rPr lang="es-ES"/>
              <a:pPr>
                <a:defRPr/>
              </a:pPr>
              <a:t>01/09/2015</a:t>
            </a:fld>
            <a:endParaRPr lang="es-E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3925" y="749300"/>
            <a:ext cx="4986338" cy="37417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0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3419" y="4740038"/>
            <a:ext cx="5467350" cy="44905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50" tIns="46825" rIns="93650" bIns="4682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</a:p>
        </p:txBody>
      </p:sp>
      <p:sp>
        <p:nvSpPr>
          <p:cNvPr id="1740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78342"/>
            <a:ext cx="2961481" cy="498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50" tIns="46825" rIns="93650" bIns="4682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740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71127" y="9478342"/>
            <a:ext cx="2961481" cy="498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50" tIns="46825" rIns="93650" bIns="4682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fld id="{53D8EDCF-FF8B-4E0C-AEB5-08005B510B4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P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PE" dirty="0" smtClean="0"/>
              <a:t>Frecuencia</a:t>
            </a:r>
            <a:r>
              <a:rPr lang="es-PE" baseline="0" dirty="0" smtClean="0"/>
              <a:t> se usa con la combinación CTRL-SHIFT-ENTER</a:t>
            </a:r>
            <a:endParaRPr lang="es-PE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"/>
          <p:cNvGrpSpPr>
            <a:grpSpLocks/>
          </p:cNvGrpSpPr>
          <p:nvPr/>
        </p:nvGrpSpPr>
        <p:grpSpPr bwMode="auto">
          <a:xfrm>
            <a:off x="228600" y="2889250"/>
            <a:ext cx="8610600" cy="201613"/>
            <a:chOff x="144" y="1680"/>
            <a:chExt cx="5424" cy="144"/>
          </a:xfrm>
        </p:grpSpPr>
        <p:sp>
          <p:nvSpPr>
            <p:cNvPr id="5" name="Rectangle 8"/>
            <p:cNvSpPr>
              <a:spLocks noChangeArrowheads="1"/>
            </p:cNvSpPr>
            <p:nvPr userDrawn="1"/>
          </p:nvSpPr>
          <p:spPr bwMode="auto">
            <a:xfrm>
              <a:off x="144" y="1680"/>
              <a:ext cx="1808" cy="144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s-PE"/>
            </a:p>
          </p:txBody>
        </p:sp>
        <p:sp>
          <p:nvSpPr>
            <p:cNvPr id="6" name="Rectangle 9"/>
            <p:cNvSpPr>
              <a:spLocks noChangeArrowheads="1"/>
            </p:cNvSpPr>
            <p:nvPr userDrawn="1"/>
          </p:nvSpPr>
          <p:spPr bwMode="auto">
            <a:xfrm>
              <a:off x="1952" y="1680"/>
              <a:ext cx="1808" cy="14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s-PE"/>
            </a:p>
          </p:txBody>
        </p:sp>
        <p:sp>
          <p:nvSpPr>
            <p:cNvPr id="7" name="Rectangle 10"/>
            <p:cNvSpPr>
              <a:spLocks noChangeArrowheads="1"/>
            </p:cNvSpPr>
            <p:nvPr userDrawn="1"/>
          </p:nvSpPr>
          <p:spPr bwMode="auto">
            <a:xfrm>
              <a:off x="3760" y="1680"/>
              <a:ext cx="1808" cy="144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s-PE"/>
            </a:p>
          </p:txBody>
        </p:sp>
      </p:grpSp>
      <p:sp>
        <p:nvSpPr>
          <p:cNvPr id="1710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85800"/>
            <a:ext cx="7772400" cy="2127250"/>
          </a:xfrm>
        </p:spPr>
        <p:txBody>
          <a:bodyPr/>
          <a:lstStyle>
            <a:lvl1pPr algn="ctr">
              <a:defRPr sz="5800"/>
            </a:lvl1pPr>
          </a:lstStyle>
          <a:p>
            <a:r>
              <a:rPr lang="es-ES"/>
              <a:t>Haga clic para cambiar el estilo de título	</a:t>
            </a:r>
          </a:p>
        </p:txBody>
      </p:sp>
      <p:sp>
        <p:nvSpPr>
          <p:cNvPr id="1710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70250"/>
            <a:ext cx="6400800" cy="22098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000"/>
            </a:lvl1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DFC891-9D89-40B4-B524-1B351A378A23}" type="datetime1">
              <a:rPr lang="es-ES" smtClean="0"/>
              <a:pPr>
                <a:defRPr/>
              </a:pPr>
              <a:t>01/09/2015</a:t>
            </a:fld>
            <a:endParaRPr lang="es-E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2FDC0C-FAE5-4C8B-958C-905CBDF184F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57EBB2-0541-4EB3-9A6C-1A90B00E157B}" type="datetime1">
              <a:rPr lang="es-ES" smtClean="0"/>
              <a:pPr>
                <a:defRPr/>
              </a:pPr>
              <a:t>01/09/2015</a:t>
            </a:fld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A4BF58-7D44-4208-96EE-E7F24C61BAA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552F79-D236-448E-B0D4-2BB755F4BC81}" type="datetime1">
              <a:rPr lang="es-ES" smtClean="0"/>
              <a:pPr>
                <a:defRPr/>
              </a:pPr>
              <a:t>01/09/2015</a:t>
            </a:fld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C38945-4D53-48E5-9330-81B69F631BF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A1A769-795B-4BB2-B0AD-F8B67E80522B}" type="datetime1">
              <a:rPr lang="es-ES" smtClean="0"/>
              <a:pPr>
                <a:defRPr/>
              </a:pPr>
              <a:t>01/09/2015</a:t>
            </a:fld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0D5A2C-1F70-4C8B-A686-8B8D336B891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F08FEC-2EC7-45F1-92CE-72D32CF20E9D}" type="datetime1">
              <a:rPr lang="es-ES" smtClean="0"/>
              <a:pPr>
                <a:defRPr/>
              </a:pPr>
              <a:t>01/09/2015</a:t>
            </a:fld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19ED28-DB04-40EE-8B39-12416D3F672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7A7D16-4513-413D-B35F-3B7B06CBD1B3}" type="datetime1">
              <a:rPr lang="es-ES" smtClean="0"/>
              <a:pPr>
                <a:defRPr/>
              </a:pPr>
              <a:t>01/09/2015</a:t>
            </a:fld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B7B589-F85F-426C-ADDD-3DC48A5CAE2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6C7568-0551-4C71-9C2E-D4BA44A3165A}" type="datetime1">
              <a:rPr lang="es-ES" smtClean="0"/>
              <a:pPr>
                <a:defRPr/>
              </a:pPr>
              <a:t>01/09/2015</a:t>
            </a:fld>
            <a:endParaRPr lang="es-E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6CAF2C-5504-456D-ABA5-789A4BF6A29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FE6C7-0215-4537-B7BA-6E9A2EE084C0}" type="datetime1">
              <a:rPr lang="es-ES" smtClean="0"/>
              <a:pPr>
                <a:defRPr/>
              </a:pPr>
              <a:t>01/09/2015</a:t>
            </a:fld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27C265-6DA0-4676-8806-1EDD362E93C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E33FF9-4724-40E8-979D-E7393644FA1C}" type="datetime1">
              <a:rPr lang="es-ES" smtClean="0"/>
              <a:pPr>
                <a:defRPr/>
              </a:pPr>
              <a:t>01/09/2015</a:t>
            </a:fld>
            <a:endParaRPr lang="es-E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3FE840-1DDE-4816-A667-BF301EC1BC8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B61D9E-3CE4-4C03-96FE-5F29DBB2C194}" type="datetime1">
              <a:rPr lang="es-ES" smtClean="0"/>
              <a:pPr>
                <a:defRPr/>
              </a:pPr>
              <a:t>01/09/2015</a:t>
            </a:fld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CD7E7B-C6AD-4FB1-AA64-589963B0976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PE" noProof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D64339-D688-4C6F-AC9A-39130828B525}" type="datetime1">
              <a:rPr lang="es-ES" smtClean="0"/>
              <a:pPr>
                <a:defRPr/>
              </a:pPr>
              <a:t>01/09/2015</a:t>
            </a:fld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50BD49-D134-4062-B317-D0D40677707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6998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fld id="{873C7F5F-DEA3-4B64-A8BE-E18FA8EA79AD}" type="datetime1">
              <a:rPr lang="es-ES" smtClean="0"/>
              <a:pPr>
                <a:defRPr/>
              </a:pPr>
              <a:t>01/09/2015</a:t>
            </a:fld>
            <a:endParaRPr lang="es-ES"/>
          </a:p>
        </p:txBody>
      </p:sp>
      <p:sp>
        <p:nvSpPr>
          <p:cNvPr id="16998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6999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fld id="{7F9CB491-B51F-4029-AB0D-7F2633E88D6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169991" name="Rectangle 7"/>
          <p:cNvSpPr>
            <a:spLocks noChangeArrowheads="1"/>
          </p:cNvSpPr>
          <p:nvPr/>
        </p:nvSpPr>
        <p:spPr bwMode="auto">
          <a:xfrm>
            <a:off x="0" y="0"/>
            <a:ext cx="228600" cy="228600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s-PE" sz="2400">
              <a:latin typeface="Times New Roman" pitchFamily="18" charset="0"/>
            </a:endParaRPr>
          </a:p>
        </p:txBody>
      </p:sp>
      <p:sp>
        <p:nvSpPr>
          <p:cNvPr id="169992" name="Line 8"/>
          <p:cNvSpPr>
            <a:spLocks noChangeShapeType="1"/>
          </p:cNvSpPr>
          <p:nvPr/>
        </p:nvSpPr>
        <p:spPr bwMode="auto">
          <a:xfrm>
            <a:off x="457200" y="1447800"/>
            <a:ext cx="80772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s-PE"/>
          </a:p>
        </p:txBody>
      </p:sp>
      <p:sp>
        <p:nvSpPr>
          <p:cNvPr id="169993" name="Rectangle 9"/>
          <p:cNvSpPr>
            <a:spLocks noChangeArrowheads="1"/>
          </p:cNvSpPr>
          <p:nvPr/>
        </p:nvSpPr>
        <p:spPr bwMode="auto">
          <a:xfrm>
            <a:off x="0" y="2286000"/>
            <a:ext cx="228600" cy="22860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s-PE" sz="2400">
              <a:latin typeface="Times New Roman" pitchFamily="18" charset="0"/>
            </a:endParaRPr>
          </a:p>
        </p:txBody>
      </p:sp>
      <p:sp>
        <p:nvSpPr>
          <p:cNvPr id="169994" name="Rectangle 10"/>
          <p:cNvSpPr>
            <a:spLocks noChangeArrowheads="1"/>
          </p:cNvSpPr>
          <p:nvPr/>
        </p:nvSpPr>
        <p:spPr bwMode="auto">
          <a:xfrm>
            <a:off x="0" y="4572000"/>
            <a:ext cx="228600" cy="22860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s-PE" sz="2400"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3" r:id="rId2"/>
    <p:sldLayoutId id="2147483732" r:id="rId3"/>
    <p:sldLayoutId id="2147483731" r:id="rId4"/>
    <p:sldLayoutId id="2147483730" r:id="rId5"/>
    <p:sldLayoutId id="2147483729" r:id="rId6"/>
    <p:sldLayoutId id="2147483728" r:id="rId7"/>
    <p:sldLayoutId id="2147483727" r:id="rId8"/>
    <p:sldLayoutId id="2147483726" r:id="rId9"/>
    <p:sldLayoutId id="2147483725" r:id="rId10"/>
    <p:sldLayoutId id="2147483724" r:id="rId11"/>
  </p:sldLayoutIdLst>
  <p:transition spd="slow">
    <p:wipe dir="d"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p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p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827584" y="2132856"/>
            <a:ext cx="7772400" cy="1462087"/>
          </a:xfrm>
        </p:spPr>
        <p:txBody>
          <a:bodyPr/>
          <a:lstStyle/>
          <a:p>
            <a:pPr algn="ctr" eaLnBrk="1" hangingPunct="1"/>
            <a:r>
              <a:rPr lang="es-ES" sz="4800" dirty="0" smtClean="0"/>
              <a:t>Estadística </a:t>
            </a:r>
            <a:r>
              <a:rPr lang="es-ES" sz="4800" dirty="0" smtClean="0"/>
              <a:t>Descriptiva en Excel</a:t>
            </a:r>
            <a:endParaRPr lang="es-ES" sz="4800" dirty="0" smtClean="0"/>
          </a:p>
        </p:txBody>
      </p:sp>
      <p:sp>
        <p:nvSpPr>
          <p:cNvPr id="14338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187450" y="4652963"/>
            <a:ext cx="6777038" cy="1425575"/>
          </a:xfrm>
        </p:spPr>
        <p:txBody>
          <a:bodyPr/>
          <a:lstStyle/>
          <a:p>
            <a:pPr marL="0" indent="0" algn="ctr" eaLnBrk="1" hangingPunct="1">
              <a:buFont typeface="Wingdings" pitchFamily="2" charset="2"/>
              <a:buNone/>
            </a:pPr>
            <a:r>
              <a:rPr lang="es-PE" sz="3000" smtClean="0"/>
              <a:t>Mag. Luis Miguel Sierra</a:t>
            </a:r>
            <a:endParaRPr lang="es-ES" sz="1900" smtClean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611560" y="0"/>
            <a:ext cx="7772400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Universidad Nacional</a:t>
            </a:r>
            <a:r>
              <a:rPr kumimoji="0" lang="es-ES" sz="3600" b="1" i="0" u="none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de Ingeniería</a:t>
            </a:r>
            <a:endParaRPr kumimoji="0" lang="es-ES" sz="3600" b="1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s-ES" smtClean="0"/>
              <a:t>Contenido</a:t>
            </a:r>
          </a:p>
        </p:txBody>
      </p:sp>
      <p:sp>
        <p:nvSpPr>
          <p:cNvPr id="1638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1520" y="1700808"/>
            <a:ext cx="8892480" cy="4752528"/>
          </a:xfrm>
        </p:spPr>
        <p:txBody>
          <a:bodyPr/>
          <a:lstStyle/>
          <a:p>
            <a:pPr marL="514350" indent="-514350" eaLnBrk="1" hangingPunct="1">
              <a:buSzPct val="100000"/>
              <a:buFont typeface="+mj-lt"/>
              <a:buAutoNum type="arabicPeriod"/>
            </a:pPr>
            <a:r>
              <a:rPr lang="es-ES" dirty="0" smtClean="0"/>
              <a:t>Tablas de frecuencia y gráficos en Excel</a:t>
            </a:r>
          </a:p>
          <a:p>
            <a:pPr marL="914400" lvl="1" indent="-514350" eaLnBrk="1" hangingPunct="1">
              <a:buSzPct val="100000"/>
              <a:buFont typeface="+mj-lt"/>
              <a:buAutoNum type="arabicPeriod"/>
            </a:pPr>
            <a:r>
              <a:rPr lang="es-ES" dirty="0" smtClean="0"/>
              <a:t>Para variables cualitativas</a:t>
            </a:r>
          </a:p>
          <a:p>
            <a:pPr marL="914400" lvl="1" indent="-514350" eaLnBrk="1" hangingPunct="1">
              <a:buSzPct val="100000"/>
              <a:buFont typeface="+mj-lt"/>
              <a:buAutoNum type="arabicPeriod"/>
            </a:pPr>
            <a:r>
              <a:rPr lang="es-ES" dirty="0" smtClean="0"/>
              <a:t>Para variables discretas</a:t>
            </a:r>
          </a:p>
          <a:p>
            <a:pPr marL="914400" lvl="1" indent="-514350" eaLnBrk="1" hangingPunct="1">
              <a:buSzPct val="100000"/>
              <a:buFont typeface="+mj-lt"/>
              <a:buAutoNum type="arabicPeriod"/>
            </a:pPr>
            <a:r>
              <a:rPr lang="es-ES" dirty="0" smtClean="0"/>
              <a:t>Tablas de frecuencia por intervalos. Histogramas</a:t>
            </a:r>
          </a:p>
          <a:p>
            <a:pPr marL="914400" lvl="1" indent="-514350" eaLnBrk="1" hangingPunct="1">
              <a:buSzPct val="100000"/>
              <a:buFont typeface="+mj-lt"/>
              <a:buAutoNum type="arabicPeriod"/>
            </a:pPr>
            <a:endParaRPr lang="es-ES" dirty="0" smtClean="0"/>
          </a:p>
          <a:p>
            <a:pPr marL="514350" indent="-514350" eaLnBrk="1" hangingPunct="1">
              <a:buSzPct val="100000"/>
              <a:buFont typeface="+mj-lt"/>
              <a:buAutoNum type="arabicPeriod"/>
            </a:pPr>
            <a:r>
              <a:rPr lang="es-ES" dirty="0" smtClean="0"/>
              <a:t>Generación de números aleatorios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163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5" grpId="0"/>
      <p:bldP spid="16386" grpId="0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79512" y="277813"/>
            <a:ext cx="8964488" cy="1139825"/>
          </a:xfrm>
        </p:spPr>
        <p:txBody>
          <a:bodyPr/>
          <a:lstStyle/>
          <a:p>
            <a:pPr lvl="1" algn="ctr" eaLnBrk="1" hangingPunct="1"/>
            <a:r>
              <a:rPr lang="es-ES" dirty="0" smtClean="0"/>
              <a:t>Tablas de frecuencia y gráficos en Excel.</a:t>
            </a:r>
            <a:br>
              <a:rPr lang="es-ES" dirty="0" smtClean="0"/>
            </a:br>
            <a:r>
              <a:rPr lang="es-ES" dirty="0" smtClean="0"/>
              <a:t>Variables cualitativas</a:t>
            </a:r>
          </a:p>
        </p:txBody>
      </p:sp>
      <p:sp>
        <p:nvSpPr>
          <p:cNvPr id="1638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528" y="1556792"/>
            <a:ext cx="8640960" cy="1728192"/>
          </a:xfrm>
        </p:spPr>
        <p:txBody>
          <a:bodyPr/>
          <a:lstStyle/>
          <a:p>
            <a:pPr marL="0" lvl="1" indent="-514350" eaLnBrk="1" hangingPunct="1">
              <a:buSzPct val="100000"/>
              <a:buNone/>
            </a:pPr>
            <a:r>
              <a:rPr lang="es-ES" dirty="0" smtClean="0"/>
              <a:t>Ejemplo: X= color de ojos,	n=32</a:t>
            </a:r>
          </a:p>
          <a:p>
            <a:pPr marL="0" lvl="1" indent="-514350" eaLnBrk="1" hangingPunct="1">
              <a:buSzPct val="100000"/>
              <a:buNone/>
            </a:pPr>
            <a:r>
              <a:rPr lang="pt-BR" dirty="0" err="1" smtClean="0"/>
              <a:t>Datos</a:t>
            </a:r>
            <a:r>
              <a:rPr lang="pt-BR" dirty="0" smtClean="0"/>
              <a:t>: V=verde, P=pardo, N=negro, A=azul</a:t>
            </a:r>
          </a:p>
          <a:p>
            <a:pPr marL="0" lvl="1" indent="0" eaLnBrk="1" hangingPunct="1">
              <a:buSzPct val="100000"/>
              <a:buNone/>
            </a:pPr>
            <a:r>
              <a:rPr lang="pt-BR" sz="2000" i="1" dirty="0" smtClean="0">
                <a:solidFill>
                  <a:srgbClr val="7030A0"/>
                </a:solidFill>
              </a:rPr>
              <a:t>V P </a:t>
            </a:r>
            <a:r>
              <a:rPr lang="pt-BR" sz="2000" i="1" dirty="0" err="1" smtClean="0">
                <a:solidFill>
                  <a:srgbClr val="7030A0"/>
                </a:solidFill>
              </a:rPr>
              <a:t>P</a:t>
            </a:r>
            <a:r>
              <a:rPr lang="pt-BR" sz="2000" i="1" dirty="0" smtClean="0">
                <a:solidFill>
                  <a:srgbClr val="7030A0"/>
                </a:solidFill>
              </a:rPr>
              <a:t> </a:t>
            </a:r>
            <a:r>
              <a:rPr lang="pt-BR" sz="2000" i="1" dirty="0" err="1" smtClean="0">
                <a:solidFill>
                  <a:srgbClr val="7030A0"/>
                </a:solidFill>
              </a:rPr>
              <a:t>P</a:t>
            </a:r>
            <a:r>
              <a:rPr lang="pt-BR" sz="2000" i="1" dirty="0" smtClean="0">
                <a:solidFill>
                  <a:srgbClr val="7030A0"/>
                </a:solidFill>
              </a:rPr>
              <a:t> </a:t>
            </a:r>
            <a:r>
              <a:rPr lang="pt-BR" sz="2000" i="1" dirty="0" err="1" smtClean="0">
                <a:solidFill>
                  <a:srgbClr val="7030A0"/>
                </a:solidFill>
              </a:rPr>
              <a:t>P</a:t>
            </a:r>
            <a:r>
              <a:rPr lang="pt-BR" sz="2000" i="1" dirty="0" smtClean="0">
                <a:solidFill>
                  <a:srgbClr val="7030A0"/>
                </a:solidFill>
              </a:rPr>
              <a:t> </a:t>
            </a:r>
            <a:r>
              <a:rPr lang="pt-BR" sz="2000" i="1" dirty="0" err="1" smtClean="0">
                <a:solidFill>
                  <a:srgbClr val="7030A0"/>
                </a:solidFill>
              </a:rPr>
              <a:t>P</a:t>
            </a:r>
            <a:r>
              <a:rPr lang="pt-BR" sz="2000" i="1" dirty="0" smtClean="0">
                <a:solidFill>
                  <a:srgbClr val="7030A0"/>
                </a:solidFill>
              </a:rPr>
              <a:t> </a:t>
            </a:r>
            <a:r>
              <a:rPr lang="pt-BR" sz="2000" i="1" dirty="0" err="1" smtClean="0">
                <a:solidFill>
                  <a:srgbClr val="7030A0"/>
                </a:solidFill>
              </a:rPr>
              <a:t>P</a:t>
            </a:r>
            <a:r>
              <a:rPr lang="pt-BR" sz="2000" i="1" dirty="0" smtClean="0">
                <a:solidFill>
                  <a:srgbClr val="7030A0"/>
                </a:solidFill>
              </a:rPr>
              <a:t> N P A N </a:t>
            </a:r>
            <a:r>
              <a:rPr lang="pt-BR" sz="2000" i="1" dirty="0" err="1" smtClean="0">
                <a:solidFill>
                  <a:srgbClr val="7030A0"/>
                </a:solidFill>
              </a:rPr>
              <a:t>N</a:t>
            </a:r>
            <a:r>
              <a:rPr lang="pt-BR" sz="2000" i="1" dirty="0" smtClean="0">
                <a:solidFill>
                  <a:srgbClr val="7030A0"/>
                </a:solidFill>
              </a:rPr>
              <a:t> A N A P V A P N P V </a:t>
            </a:r>
            <a:r>
              <a:rPr lang="pt-BR" sz="2000" i="1" dirty="0" err="1" smtClean="0">
                <a:solidFill>
                  <a:srgbClr val="7030A0"/>
                </a:solidFill>
              </a:rPr>
              <a:t>V</a:t>
            </a:r>
            <a:r>
              <a:rPr lang="pt-BR" sz="2000" i="1" dirty="0" smtClean="0">
                <a:solidFill>
                  <a:srgbClr val="7030A0"/>
                </a:solidFill>
              </a:rPr>
              <a:t> P </a:t>
            </a:r>
            <a:r>
              <a:rPr lang="pt-BR" sz="2000" i="1" dirty="0" err="1" smtClean="0">
                <a:solidFill>
                  <a:srgbClr val="7030A0"/>
                </a:solidFill>
              </a:rPr>
              <a:t>P</a:t>
            </a:r>
            <a:r>
              <a:rPr lang="pt-BR" sz="2000" i="1" dirty="0" smtClean="0">
                <a:solidFill>
                  <a:srgbClr val="7030A0"/>
                </a:solidFill>
              </a:rPr>
              <a:t> A </a:t>
            </a:r>
            <a:r>
              <a:rPr lang="pt-BR" sz="2000" i="1" dirty="0" err="1" smtClean="0">
                <a:solidFill>
                  <a:srgbClr val="7030A0"/>
                </a:solidFill>
              </a:rPr>
              <a:t>A</a:t>
            </a:r>
            <a:r>
              <a:rPr lang="pt-BR" sz="2000" i="1" dirty="0" smtClean="0">
                <a:solidFill>
                  <a:srgbClr val="7030A0"/>
                </a:solidFill>
              </a:rPr>
              <a:t> P N P </a:t>
            </a:r>
            <a:r>
              <a:rPr lang="pt-BR" sz="2000" i="1" dirty="0" err="1" smtClean="0">
                <a:solidFill>
                  <a:srgbClr val="7030A0"/>
                </a:solidFill>
              </a:rPr>
              <a:t>P</a:t>
            </a:r>
            <a:r>
              <a:rPr lang="pt-BR" sz="2000" i="1" dirty="0" smtClean="0">
                <a:solidFill>
                  <a:srgbClr val="7030A0"/>
                </a:solidFill>
              </a:rPr>
              <a:t> </a:t>
            </a:r>
            <a:r>
              <a:rPr lang="pt-BR" sz="2000" i="1" dirty="0" err="1" smtClean="0">
                <a:solidFill>
                  <a:srgbClr val="7030A0"/>
                </a:solidFill>
              </a:rPr>
              <a:t>P</a:t>
            </a:r>
            <a:r>
              <a:rPr lang="pt-BR" sz="2000" i="1" dirty="0" smtClean="0">
                <a:solidFill>
                  <a:srgbClr val="7030A0"/>
                </a:solidFill>
              </a:rPr>
              <a:t> </a:t>
            </a:r>
            <a:endParaRPr lang="es-ES" sz="2000" i="1" dirty="0" smtClean="0">
              <a:solidFill>
                <a:srgbClr val="7030A0"/>
              </a:solidFill>
            </a:endParaRPr>
          </a:p>
          <a:p>
            <a:pPr marL="0" indent="0" eaLnBrk="1" hangingPunct="1">
              <a:buSzPct val="100000"/>
              <a:buNone/>
            </a:pPr>
            <a:r>
              <a:rPr lang="es-ES" dirty="0" smtClean="0"/>
              <a:t>Obtener lo siguiente:</a:t>
            </a:r>
            <a:endParaRPr lang="pt-BR" dirty="0" smtClean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179512" y="4149080"/>
            <a:ext cx="4464496" cy="2232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1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00000"/>
              <a:buFont typeface="Wingdings" pitchFamily="2" charset="2"/>
              <a:buNone/>
              <a:tabLst/>
              <a:defRPr/>
            </a:pPr>
            <a:r>
              <a:rPr kumimoji="0" lang="es-PE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Usar</a:t>
            </a:r>
            <a:r>
              <a:rPr kumimoji="0" lang="es-PE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la función:</a:t>
            </a:r>
          </a:p>
          <a:p>
            <a:pPr marL="0" marR="0" lvl="1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00000"/>
              <a:buFont typeface="Wingdings" pitchFamily="2" charset="2"/>
              <a:buNone/>
              <a:tabLst/>
              <a:defRPr/>
            </a:pPr>
            <a:r>
              <a:rPr lang="es-PE" sz="2400" b="1" kern="0" baseline="0" dirty="0" err="1" smtClean="0">
                <a:latin typeface="+mn-lt"/>
                <a:ea typeface="+mn-ea"/>
                <a:cs typeface="+mn-cs"/>
              </a:rPr>
              <a:t>Contar.si</a:t>
            </a:r>
            <a:r>
              <a:rPr lang="es-PE" sz="2400" b="1" kern="0" baseline="0" dirty="0" smtClean="0">
                <a:latin typeface="+mn-lt"/>
                <a:ea typeface="+mn-ea"/>
                <a:cs typeface="+mn-cs"/>
              </a:rPr>
              <a:t>(</a:t>
            </a:r>
            <a:r>
              <a:rPr lang="es-PE" sz="2400" b="1" kern="0" baseline="0" dirty="0" err="1" smtClean="0">
                <a:latin typeface="+mn-lt"/>
                <a:ea typeface="+mn-ea"/>
                <a:cs typeface="+mn-cs"/>
              </a:rPr>
              <a:t>rango,criterio</a:t>
            </a:r>
            <a:r>
              <a:rPr lang="es-PE" sz="2400" b="1" kern="0" baseline="0" dirty="0" smtClean="0">
                <a:latin typeface="+mn-lt"/>
                <a:ea typeface="+mn-ea"/>
                <a:cs typeface="+mn-cs"/>
              </a:rPr>
              <a:t>)</a:t>
            </a:r>
            <a:endParaRPr kumimoji="0" lang="pt-BR" sz="28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9992" y="2924944"/>
            <a:ext cx="4644008" cy="3933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5" grpId="0"/>
      <p:bldP spid="16386" grpId="0" build="p" bldLvl="2"/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852936"/>
            <a:ext cx="8892480" cy="316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638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79512" y="277813"/>
            <a:ext cx="8964488" cy="1139825"/>
          </a:xfrm>
        </p:spPr>
        <p:txBody>
          <a:bodyPr/>
          <a:lstStyle/>
          <a:p>
            <a:pPr lvl="1" algn="ctr" eaLnBrk="1" hangingPunct="1"/>
            <a:r>
              <a:rPr lang="es-ES" dirty="0" smtClean="0"/>
              <a:t>Tablas de frecuencia y gráficos en Excel.</a:t>
            </a:r>
            <a:br>
              <a:rPr lang="es-ES" dirty="0" smtClean="0"/>
            </a:br>
            <a:r>
              <a:rPr lang="es-ES" dirty="0" smtClean="0"/>
              <a:t>Variables cuantitativa discreta</a:t>
            </a:r>
          </a:p>
        </p:txBody>
      </p:sp>
      <p:sp>
        <p:nvSpPr>
          <p:cNvPr id="1638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528" y="1484784"/>
            <a:ext cx="8568952" cy="1728192"/>
          </a:xfrm>
        </p:spPr>
        <p:txBody>
          <a:bodyPr/>
          <a:lstStyle/>
          <a:p>
            <a:pPr marL="0" lvl="1" indent="-514350" eaLnBrk="1" hangingPunct="1">
              <a:buSzPct val="100000"/>
              <a:buNone/>
            </a:pPr>
            <a:r>
              <a:rPr lang="es-ES" sz="2000" dirty="0" smtClean="0"/>
              <a:t>Ejemplo: X= cantidad de zapatos que posee un alumno, n=32</a:t>
            </a:r>
          </a:p>
          <a:p>
            <a:pPr marL="0" lvl="1" indent="-514350" eaLnBrk="1" hangingPunct="1">
              <a:buSzPct val="100000"/>
              <a:buNone/>
            </a:pPr>
            <a:r>
              <a:rPr lang="pt-BR" sz="2000" dirty="0" err="1" smtClean="0"/>
              <a:t>Datos</a:t>
            </a:r>
            <a:r>
              <a:rPr lang="pt-BR" sz="2000" dirty="0" smtClean="0"/>
              <a:t>: </a:t>
            </a:r>
            <a:r>
              <a:rPr lang="pt-BR" sz="2000" i="1" dirty="0" smtClean="0">
                <a:solidFill>
                  <a:srgbClr val="7030A0"/>
                </a:solidFill>
              </a:rPr>
              <a:t>2, 3, 4, 1, 2, 4, 5, 3, 5, 6, 3, 4, 3, 3, 2, 1, 2, 4 , 6, 3, 3, 4, 3, 2, 3, 5, 4, 3, 5, 2, 3, 4</a:t>
            </a:r>
            <a:endParaRPr lang="es-ES" sz="2000" i="1" dirty="0" smtClean="0">
              <a:solidFill>
                <a:srgbClr val="7030A0"/>
              </a:solidFill>
            </a:endParaRPr>
          </a:p>
          <a:p>
            <a:pPr marL="0" indent="0" eaLnBrk="1" hangingPunct="1">
              <a:buSzPct val="100000"/>
              <a:buNone/>
            </a:pPr>
            <a:r>
              <a:rPr lang="es-ES" sz="2000" dirty="0" smtClean="0"/>
              <a:t>Obtener lo siguiente:</a:t>
            </a:r>
            <a:endParaRPr lang="pt-BR" sz="2000" dirty="0" smtClean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1403648" y="6021288"/>
            <a:ext cx="7740352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1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00000"/>
              <a:buFont typeface="Wingdings" pitchFamily="2" charset="2"/>
              <a:buNone/>
              <a:tabLst/>
              <a:defRPr/>
            </a:pPr>
            <a:r>
              <a:rPr kumimoji="0" lang="es-PE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Usar</a:t>
            </a:r>
            <a:r>
              <a:rPr kumimoji="0" lang="es-PE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la función: </a:t>
            </a:r>
            <a:r>
              <a:rPr kumimoji="0" lang="es-PE" sz="2400" b="1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contar.si</a:t>
            </a:r>
            <a:r>
              <a:rPr kumimoji="0" lang="es-PE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, pero aún mejor la función matricial </a:t>
            </a:r>
            <a:r>
              <a:rPr kumimoji="0" lang="es-PE" sz="24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frecuencia(datos, grupos)</a:t>
            </a:r>
            <a:endParaRPr kumimoji="0" lang="pt-BR" sz="28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5 Llamada rectangular"/>
          <p:cNvSpPr/>
          <p:nvPr/>
        </p:nvSpPr>
        <p:spPr>
          <a:xfrm>
            <a:off x="683568" y="5373216"/>
            <a:ext cx="3600400" cy="576064"/>
          </a:xfrm>
          <a:prstGeom prst="wedgeRectCallout">
            <a:avLst>
              <a:gd name="adj1" fmla="val 46695"/>
              <a:gd name="adj2" fmla="val 149770"/>
            </a:avLst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dirty="0" smtClean="0">
                <a:solidFill>
                  <a:schemeClr val="tx1"/>
                </a:solidFill>
              </a:rPr>
              <a:t>fi cuenta datos en &lt;x</a:t>
            </a:r>
            <a:r>
              <a:rPr lang="es-PE" baseline="-25000" dirty="0" smtClean="0">
                <a:solidFill>
                  <a:schemeClr val="tx1"/>
                </a:solidFill>
              </a:rPr>
              <a:t>i-1</a:t>
            </a:r>
            <a:r>
              <a:rPr lang="es-PE" dirty="0" smtClean="0">
                <a:solidFill>
                  <a:schemeClr val="tx1"/>
                </a:solidFill>
              </a:rPr>
              <a:t>,x</a:t>
            </a:r>
            <a:r>
              <a:rPr lang="es-PE" baseline="-25000" dirty="0" smtClean="0">
                <a:solidFill>
                  <a:schemeClr val="tx1"/>
                </a:solidFill>
              </a:rPr>
              <a:t>i</a:t>
            </a:r>
            <a:r>
              <a:rPr lang="es-PE" dirty="0" smtClean="0">
                <a:solidFill>
                  <a:schemeClr val="tx1"/>
                </a:solidFill>
              </a:rPr>
              <a:t>]</a:t>
            </a:r>
            <a:endParaRPr lang="es-PE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5" grpId="0"/>
      <p:bldP spid="16386" grpId="0" build="p" bldLvl="2"/>
      <p:bldP spid="5" grpId="0" build="p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 t="15400" r="60232" b="49601"/>
          <a:stretch>
            <a:fillRect/>
          </a:stretch>
        </p:blipFill>
        <p:spPr bwMode="auto">
          <a:xfrm>
            <a:off x="251520" y="2564904"/>
            <a:ext cx="8784976" cy="3672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79512" y="277813"/>
            <a:ext cx="8964488" cy="1139825"/>
          </a:xfrm>
        </p:spPr>
        <p:txBody>
          <a:bodyPr/>
          <a:lstStyle/>
          <a:p>
            <a:pPr lvl="1" algn="ctr" eaLnBrk="1" hangingPunct="1"/>
            <a:r>
              <a:rPr lang="es-ES" dirty="0" smtClean="0"/>
              <a:t>Tablas de frecuencia y gráficos en Excel.</a:t>
            </a:r>
            <a:br>
              <a:rPr lang="es-ES" dirty="0" smtClean="0"/>
            </a:br>
            <a:r>
              <a:rPr lang="es-ES" dirty="0" smtClean="0"/>
              <a:t>Tabla de frecuencia por intervalos</a:t>
            </a:r>
          </a:p>
        </p:txBody>
      </p:sp>
      <p:sp>
        <p:nvSpPr>
          <p:cNvPr id="1638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79512" y="1484784"/>
            <a:ext cx="8856984" cy="1224136"/>
          </a:xfrm>
        </p:spPr>
        <p:txBody>
          <a:bodyPr/>
          <a:lstStyle/>
          <a:p>
            <a:pPr marL="0" lvl="1" indent="-514350" eaLnBrk="1" hangingPunct="1">
              <a:buSzPct val="100000"/>
              <a:buNone/>
            </a:pPr>
            <a:r>
              <a:rPr lang="es-ES" sz="2000" dirty="0" smtClean="0"/>
              <a:t>Ejemplo: X= alcohol en la sangre de detenidos (mg/l),	n=24</a:t>
            </a:r>
          </a:p>
          <a:p>
            <a:pPr marL="0" lvl="1" indent="-514350" eaLnBrk="1" hangingPunct="1">
              <a:buSzPct val="100000"/>
              <a:buNone/>
            </a:pPr>
            <a:r>
              <a:rPr lang="pt-BR" sz="2000" dirty="0" err="1" smtClean="0"/>
              <a:t>Datos</a:t>
            </a:r>
            <a:r>
              <a:rPr lang="pt-BR" sz="2000" dirty="0" smtClean="0"/>
              <a:t>:   </a:t>
            </a:r>
            <a:r>
              <a:rPr lang="es-PE" sz="1800" i="1" dirty="0" smtClean="0">
                <a:solidFill>
                  <a:srgbClr val="7030A0"/>
                </a:solidFill>
              </a:rPr>
              <a:t>0.9  0.8  1.5  1.8  2.3  1.4  1.4  0.7  1.1  1.7  0.5  2.0  0.4  1.0  1.9  0.5  0.9  0.5  0.3  0.7  0.3  0.2  1.6  1.0      </a:t>
            </a:r>
            <a:r>
              <a:rPr lang="es-PE" sz="2000" dirty="0" smtClean="0"/>
              <a:t>O</a:t>
            </a:r>
            <a:r>
              <a:rPr lang="es-ES" sz="2000" dirty="0" err="1" smtClean="0"/>
              <a:t>btener</a:t>
            </a:r>
            <a:r>
              <a:rPr lang="es-ES" sz="2000" dirty="0" smtClean="0"/>
              <a:t> lo siguiente:</a:t>
            </a:r>
            <a:endParaRPr lang="pt-BR" sz="2000" dirty="0" smtClean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51520" y="6381328"/>
            <a:ext cx="8892480" cy="476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lvl="1" indent="-514350">
              <a:spcBef>
                <a:spcPct val="20000"/>
              </a:spcBef>
              <a:buClr>
                <a:schemeClr val="tx2"/>
              </a:buClr>
              <a:buSzPct val="100000"/>
            </a:pPr>
            <a:r>
              <a:rPr kumimoji="0" lang="es-PE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Funciones</a:t>
            </a:r>
            <a:r>
              <a:rPr kumimoji="0" lang="es-PE" sz="20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: </a:t>
            </a:r>
            <a:r>
              <a:rPr kumimoji="0" lang="es-PE" sz="20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Max, Min, </a:t>
            </a:r>
            <a:r>
              <a:rPr lang="es-PE" sz="2000" b="1" kern="0" dirty="0" smtClean="0"/>
              <a:t>Redondear, </a:t>
            </a:r>
            <a:r>
              <a:rPr lang="es-PE" sz="2000" b="1" kern="0" dirty="0" smtClean="0">
                <a:latin typeface="+mn-lt"/>
              </a:rPr>
              <a:t>Redondear.mas</a:t>
            </a:r>
            <a:r>
              <a:rPr kumimoji="0" lang="es-PE" sz="20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, Frecuencia</a:t>
            </a:r>
            <a:endParaRPr kumimoji="0" lang="pt-BR" sz="20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5" grpId="0"/>
      <p:bldP spid="16386" grpId="0" build="p" bldLvl="2"/>
      <p:bldP spid="5" grpId="0" build="p"/>
    </p:bldLst>
  </p:timing>
</p:sld>
</file>

<file path=ppt/theme/theme1.xml><?xml version="1.0" encoding="utf-8"?>
<a:theme xmlns:a="http://schemas.openxmlformats.org/drawingml/2006/main" name="Nivel">
  <a:themeElements>
    <a:clrScheme name="Nivel 7">
      <a:dk1>
        <a:srgbClr val="000000"/>
      </a:dk1>
      <a:lt1>
        <a:srgbClr val="FFFFFF"/>
      </a:lt1>
      <a:dk2>
        <a:srgbClr val="CC3300"/>
      </a:dk2>
      <a:lt2>
        <a:srgbClr val="663300"/>
      </a:lt2>
      <a:accent1>
        <a:srgbClr val="FFCC00"/>
      </a:accent1>
      <a:accent2>
        <a:srgbClr val="CC6600"/>
      </a:accent2>
      <a:accent3>
        <a:srgbClr val="FFFFFF"/>
      </a:accent3>
      <a:accent4>
        <a:srgbClr val="000000"/>
      </a:accent4>
      <a:accent5>
        <a:srgbClr val="FFE2AA"/>
      </a:accent5>
      <a:accent6>
        <a:srgbClr val="B95C00"/>
      </a:accent6>
      <a:hlink>
        <a:srgbClr val="CC9900"/>
      </a:hlink>
      <a:folHlink>
        <a:srgbClr val="996633"/>
      </a:folHlink>
    </a:clrScheme>
    <a:fontScheme name="Nivel">
      <a:majorFont>
        <a:latin typeface="Garamond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ivel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ivel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ivel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ivel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ivel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ivel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ivel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ivel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1843</TotalTime>
  <Words>212</Words>
  <Application>Microsoft Office PowerPoint</Application>
  <PresentationFormat>Presentación en pantalla (4:3)</PresentationFormat>
  <Paragraphs>28</Paragraphs>
  <Slides>5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Nivel</vt:lpstr>
      <vt:lpstr>Estadística Descriptiva en Excel</vt:lpstr>
      <vt:lpstr>Contenido</vt:lpstr>
      <vt:lpstr>Tablas de frecuencia y gráficos en Excel. Variables cualitativas</vt:lpstr>
      <vt:lpstr>Tablas de frecuencia y gráficos en Excel. Variables cuantitativa discreta</vt:lpstr>
      <vt:lpstr>Tablas de frecuencia y gráficos en Excel. Tabla de frecuencia por intervalos</vt:lpstr>
    </vt:vector>
  </TitlesOfParts>
  <Company>Universidad Carlos III de Madrid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MA611</dc:title>
  <dc:creator>Miguel Sierra</dc:creator>
  <cp:lastModifiedBy>Miguel Sierra</cp:lastModifiedBy>
  <cp:revision>202</cp:revision>
  <dcterms:created xsi:type="dcterms:W3CDTF">2005-06-15T14:13:01Z</dcterms:created>
  <dcterms:modified xsi:type="dcterms:W3CDTF">2015-09-01T05:50:17Z</dcterms:modified>
</cp:coreProperties>
</file>