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2" r:id="rId1"/>
  </p:sldMasterIdLst>
  <p:notesMasterIdLst>
    <p:notesMasterId r:id="rId8"/>
  </p:notesMasterIdLst>
  <p:handoutMasterIdLst>
    <p:handoutMasterId r:id="rId9"/>
  </p:handoutMasterIdLst>
  <p:sldIdLst>
    <p:sldId id="256" r:id="rId2"/>
    <p:sldId id="351" r:id="rId3"/>
    <p:sldId id="352" r:id="rId4"/>
    <p:sldId id="348" r:id="rId5"/>
    <p:sldId id="353" r:id="rId6"/>
    <p:sldId id="360" r:id="rId7"/>
  </p:sldIdLst>
  <p:sldSz cx="9144000" cy="6858000" type="screen4x3"/>
  <p:notesSz cx="6834188" cy="9979025"/>
  <p:defaultTextStyle>
    <a:defPPr>
      <a:defRPr lang="es-ES"/>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057" autoAdjust="0"/>
    <p:restoredTop sz="94660"/>
  </p:normalViewPr>
  <p:slideViewPr>
    <p:cSldViewPr>
      <p:cViewPr varScale="1">
        <p:scale>
          <a:sx n="110" d="100"/>
          <a:sy n="110" d="100"/>
        </p:scale>
        <p:origin x="-1608"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9" d="100"/>
          <a:sy n="59" d="100"/>
        </p:scale>
        <p:origin x="-2796" y="-96"/>
      </p:cViewPr>
      <p:guideLst>
        <p:guide orient="horz" pos="3144"/>
        <p:guide pos="2153"/>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1" y="0"/>
            <a:ext cx="2961481" cy="498952"/>
          </a:xfrm>
          <a:prstGeom prst="rect">
            <a:avLst/>
          </a:prstGeom>
        </p:spPr>
        <p:txBody>
          <a:bodyPr vert="horz" lIns="93650" tIns="46825" rIns="93650" bIns="46825" rtlCol="0"/>
          <a:lstStyle>
            <a:lvl1pPr algn="l">
              <a:defRPr sz="1200"/>
            </a:lvl1pPr>
          </a:lstStyle>
          <a:p>
            <a:endParaRPr lang="es-PE"/>
          </a:p>
        </p:txBody>
      </p:sp>
      <p:sp>
        <p:nvSpPr>
          <p:cNvPr id="3" name="2 Marcador de fecha"/>
          <p:cNvSpPr>
            <a:spLocks noGrp="1"/>
          </p:cNvSpPr>
          <p:nvPr>
            <p:ph type="dt" sz="quarter" idx="1"/>
          </p:nvPr>
        </p:nvSpPr>
        <p:spPr>
          <a:xfrm>
            <a:off x="3871127" y="0"/>
            <a:ext cx="2961481" cy="498952"/>
          </a:xfrm>
          <a:prstGeom prst="rect">
            <a:avLst/>
          </a:prstGeom>
        </p:spPr>
        <p:txBody>
          <a:bodyPr vert="horz" lIns="93650" tIns="46825" rIns="93650" bIns="46825" rtlCol="0"/>
          <a:lstStyle>
            <a:lvl1pPr algn="r">
              <a:defRPr sz="1200"/>
            </a:lvl1pPr>
          </a:lstStyle>
          <a:p>
            <a:endParaRPr lang="es-PE" dirty="0"/>
          </a:p>
        </p:txBody>
      </p:sp>
      <p:sp>
        <p:nvSpPr>
          <p:cNvPr id="4" name="3 Marcador de pie de página"/>
          <p:cNvSpPr>
            <a:spLocks noGrp="1"/>
          </p:cNvSpPr>
          <p:nvPr>
            <p:ph type="ftr" sz="quarter" idx="2"/>
          </p:nvPr>
        </p:nvSpPr>
        <p:spPr>
          <a:xfrm>
            <a:off x="1" y="9478342"/>
            <a:ext cx="2961481" cy="498952"/>
          </a:xfrm>
          <a:prstGeom prst="rect">
            <a:avLst/>
          </a:prstGeom>
        </p:spPr>
        <p:txBody>
          <a:bodyPr vert="horz" lIns="93650" tIns="46825" rIns="93650" bIns="46825" rtlCol="0" anchor="b"/>
          <a:lstStyle>
            <a:lvl1pPr algn="l">
              <a:defRPr sz="1200"/>
            </a:lvl1pPr>
          </a:lstStyle>
          <a:p>
            <a:endParaRPr lang="es-PE"/>
          </a:p>
        </p:txBody>
      </p:sp>
      <p:sp>
        <p:nvSpPr>
          <p:cNvPr id="5" name="4 Marcador de número de diapositiva"/>
          <p:cNvSpPr>
            <a:spLocks noGrp="1"/>
          </p:cNvSpPr>
          <p:nvPr>
            <p:ph type="sldNum" sz="quarter" idx="3"/>
          </p:nvPr>
        </p:nvSpPr>
        <p:spPr>
          <a:xfrm>
            <a:off x="3871127" y="9478342"/>
            <a:ext cx="2961481" cy="498952"/>
          </a:xfrm>
          <a:prstGeom prst="rect">
            <a:avLst/>
          </a:prstGeom>
        </p:spPr>
        <p:txBody>
          <a:bodyPr vert="horz" lIns="93650" tIns="46825" rIns="93650" bIns="46825" rtlCol="0" anchor="b"/>
          <a:lstStyle>
            <a:lvl1pPr algn="r">
              <a:defRPr sz="1200"/>
            </a:lvl1pPr>
          </a:lstStyle>
          <a:p>
            <a:fld id="{4DCC2E76-1DF3-4A85-9F75-BB5C4E0A2CFA}" type="slidenum">
              <a:rPr lang="es-PE" smtClean="0"/>
              <a:pPr/>
              <a:t>‹Nº›</a:t>
            </a:fld>
            <a:endParaRPr lang="es-PE"/>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82" name="Rectangle 2"/>
          <p:cNvSpPr>
            <a:spLocks noGrp="1" noChangeArrowheads="1"/>
          </p:cNvSpPr>
          <p:nvPr>
            <p:ph type="hdr" sz="quarter"/>
          </p:nvPr>
        </p:nvSpPr>
        <p:spPr bwMode="auto">
          <a:xfrm>
            <a:off x="1" y="0"/>
            <a:ext cx="2961481" cy="498952"/>
          </a:xfrm>
          <a:prstGeom prst="rect">
            <a:avLst/>
          </a:prstGeom>
          <a:noFill/>
          <a:ln w="9525">
            <a:noFill/>
            <a:miter lim="800000"/>
            <a:headEnd/>
            <a:tailEnd/>
          </a:ln>
          <a:effectLst/>
        </p:spPr>
        <p:txBody>
          <a:bodyPr vert="horz" wrap="square" lIns="93650" tIns="46825" rIns="93650" bIns="46825" numCol="1" anchor="t" anchorCtr="0" compatLnSpc="1">
            <a:prstTxWarp prst="textNoShape">
              <a:avLst/>
            </a:prstTxWarp>
          </a:bodyPr>
          <a:lstStyle>
            <a:lvl1pPr>
              <a:defRPr sz="1200">
                <a:latin typeface="Tahoma" pitchFamily="34" charset="0"/>
              </a:defRPr>
            </a:lvl1pPr>
          </a:lstStyle>
          <a:p>
            <a:pPr>
              <a:defRPr/>
            </a:pPr>
            <a:endParaRPr lang="es-ES"/>
          </a:p>
        </p:txBody>
      </p:sp>
      <p:sp>
        <p:nvSpPr>
          <p:cNvPr id="174083" name="Rectangle 3"/>
          <p:cNvSpPr>
            <a:spLocks noGrp="1" noChangeArrowheads="1"/>
          </p:cNvSpPr>
          <p:nvPr>
            <p:ph type="dt" idx="1"/>
          </p:nvPr>
        </p:nvSpPr>
        <p:spPr bwMode="auto">
          <a:xfrm>
            <a:off x="3871127" y="0"/>
            <a:ext cx="2961481" cy="498952"/>
          </a:xfrm>
          <a:prstGeom prst="rect">
            <a:avLst/>
          </a:prstGeom>
          <a:noFill/>
          <a:ln w="9525">
            <a:noFill/>
            <a:miter lim="800000"/>
            <a:headEnd/>
            <a:tailEnd/>
          </a:ln>
          <a:effectLst/>
        </p:spPr>
        <p:txBody>
          <a:bodyPr vert="horz" wrap="square" lIns="93650" tIns="46825" rIns="93650" bIns="46825" numCol="1" anchor="t" anchorCtr="0" compatLnSpc="1">
            <a:prstTxWarp prst="textNoShape">
              <a:avLst/>
            </a:prstTxWarp>
          </a:bodyPr>
          <a:lstStyle>
            <a:lvl1pPr algn="r">
              <a:defRPr sz="1200">
                <a:latin typeface="Tahoma" pitchFamily="34" charset="0"/>
              </a:defRPr>
            </a:lvl1pPr>
          </a:lstStyle>
          <a:p>
            <a:pPr>
              <a:defRPr/>
            </a:pPr>
            <a:fld id="{4BAFD13C-CC2D-474A-88B8-4EB9AE336609}" type="datetimeFigureOut">
              <a:rPr lang="es-ES"/>
              <a:pPr>
                <a:defRPr/>
              </a:pPr>
              <a:t>26/03/2014</a:t>
            </a:fld>
            <a:endParaRPr lang="es-ES"/>
          </a:p>
        </p:txBody>
      </p:sp>
      <p:sp>
        <p:nvSpPr>
          <p:cNvPr id="13316" name="Rectangle 4"/>
          <p:cNvSpPr>
            <a:spLocks noGrp="1" noRot="1" noChangeAspect="1" noChangeArrowheads="1" noTextEdit="1"/>
          </p:cNvSpPr>
          <p:nvPr>
            <p:ph type="sldImg" idx="2"/>
          </p:nvPr>
        </p:nvSpPr>
        <p:spPr bwMode="auto">
          <a:xfrm>
            <a:off x="923925" y="749300"/>
            <a:ext cx="4986338" cy="3741738"/>
          </a:xfrm>
          <a:prstGeom prst="rect">
            <a:avLst/>
          </a:prstGeom>
          <a:noFill/>
          <a:ln w="9525">
            <a:solidFill>
              <a:srgbClr val="000000"/>
            </a:solidFill>
            <a:miter lim="800000"/>
            <a:headEnd/>
            <a:tailEnd/>
          </a:ln>
        </p:spPr>
      </p:sp>
      <p:sp>
        <p:nvSpPr>
          <p:cNvPr id="174085" name="Rectangle 5"/>
          <p:cNvSpPr>
            <a:spLocks noGrp="1" noChangeArrowheads="1"/>
          </p:cNvSpPr>
          <p:nvPr>
            <p:ph type="body" sz="quarter" idx="3"/>
          </p:nvPr>
        </p:nvSpPr>
        <p:spPr bwMode="auto">
          <a:xfrm>
            <a:off x="683419" y="4740038"/>
            <a:ext cx="5467350" cy="4490561"/>
          </a:xfrm>
          <a:prstGeom prst="rect">
            <a:avLst/>
          </a:prstGeom>
          <a:noFill/>
          <a:ln w="9525">
            <a:noFill/>
            <a:miter lim="800000"/>
            <a:headEnd/>
            <a:tailEnd/>
          </a:ln>
          <a:effectLst/>
        </p:spPr>
        <p:txBody>
          <a:bodyPr vert="horz" wrap="square" lIns="93650" tIns="46825" rIns="93650" bIns="46825"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174086" name="Rectangle 6"/>
          <p:cNvSpPr>
            <a:spLocks noGrp="1" noChangeArrowheads="1"/>
          </p:cNvSpPr>
          <p:nvPr>
            <p:ph type="ftr" sz="quarter" idx="4"/>
          </p:nvPr>
        </p:nvSpPr>
        <p:spPr bwMode="auto">
          <a:xfrm>
            <a:off x="1" y="9478342"/>
            <a:ext cx="2961481" cy="498952"/>
          </a:xfrm>
          <a:prstGeom prst="rect">
            <a:avLst/>
          </a:prstGeom>
          <a:noFill/>
          <a:ln w="9525">
            <a:noFill/>
            <a:miter lim="800000"/>
            <a:headEnd/>
            <a:tailEnd/>
          </a:ln>
          <a:effectLst/>
        </p:spPr>
        <p:txBody>
          <a:bodyPr vert="horz" wrap="square" lIns="93650" tIns="46825" rIns="93650" bIns="46825" numCol="1" anchor="b" anchorCtr="0" compatLnSpc="1">
            <a:prstTxWarp prst="textNoShape">
              <a:avLst/>
            </a:prstTxWarp>
          </a:bodyPr>
          <a:lstStyle>
            <a:lvl1pPr>
              <a:defRPr sz="1200">
                <a:latin typeface="Tahoma" pitchFamily="34" charset="0"/>
              </a:defRPr>
            </a:lvl1pPr>
          </a:lstStyle>
          <a:p>
            <a:pPr>
              <a:defRPr/>
            </a:pPr>
            <a:endParaRPr lang="es-ES"/>
          </a:p>
        </p:txBody>
      </p:sp>
      <p:sp>
        <p:nvSpPr>
          <p:cNvPr id="174087" name="Rectangle 7"/>
          <p:cNvSpPr>
            <a:spLocks noGrp="1" noChangeArrowheads="1"/>
          </p:cNvSpPr>
          <p:nvPr>
            <p:ph type="sldNum" sz="quarter" idx="5"/>
          </p:nvPr>
        </p:nvSpPr>
        <p:spPr bwMode="auto">
          <a:xfrm>
            <a:off x="3871127" y="9478342"/>
            <a:ext cx="2961481" cy="498952"/>
          </a:xfrm>
          <a:prstGeom prst="rect">
            <a:avLst/>
          </a:prstGeom>
          <a:noFill/>
          <a:ln w="9525">
            <a:noFill/>
            <a:miter lim="800000"/>
            <a:headEnd/>
            <a:tailEnd/>
          </a:ln>
          <a:effectLst/>
        </p:spPr>
        <p:txBody>
          <a:bodyPr vert="horz" wrap="square" lIns="93650" tIns="46825" rIns="93650" bIns="46825" numCol="1" anchor="b" anchorCtr="0" compatLnSpc="1">
            <a:prstTxWarp prst="textNoShape">
              <a:avLst/>
            </a:prstTxWarp>
          </a:bodyPr>
          <a:lstStyle>
            <a:lvl1pPr algn="r">
              <a:defRPr sz="1200">
                <a:latin typeface="Tahoma" pitchFamily="34" charset="0"/>
              </a:defRPr>
            </a:lvl1pPr>
          </a:lstStyle>
          <a:p>
            <a:pPr>
              <a:defRPr/>
            </a:pPr>
            <a:fld id="{53D8EDCF-FF8B-4E0C-AEB5-08005B510B41}" type="slidenum">
              <a:rPr lang="es-ES"/>
              <a:pPr>
                <a:defRPr/>
              </a:pPr>
              <a:t>‹Nº›</a:t>
            </a:fld>
            <a:endParaRPr lang="es-E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PE" dirty="0" smtClean="0"/>
              <a:t>Frecuencia</a:t>
            </a:r>
            <a:r>
              <a:rPr lang="es-PE" baseline="0" dirty="0" smtClean="0"/>
              <a:t> se usa con la combinación CTRL-SHIFT-ENTER</a:t>
            </a:r>
            <a:endParaRPr lang="es-PE"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chemeClr val="bg2"/>
            </a:solidFill>
            <a:ln w="9525">
              <a:noFill/>
              <a:miter lim="800000"/>
              <a:headEnd/>
              <a:tailEnd/>
            </a:ln>
            <a:effectLst/>
          </p:spPr>
          <p:txBody>
            <a:bodyPr wrap="none" anchor="ctr"/>
            <a:lstStyle/>
            <a:p>
              <a:pPr>
                <a:defRPr/>
              </a:pPr>
              <a:endParaRPr lang="es-PE"/>
            </a:p>
          </p:txBody>
        </p:sp>
        <p:sp>
          <p:nvSpPr>
            <p:cNvPr id="6" name="Rectangle 9"/>
            <p:cNvSpPr>
              <a:spLocks noChangeArrowheads="1"/>
            </p:cNvSpPr>
            <p:nvPr userDrawn="1"/>
          </p:nvSpPr>
          <p:spPr bwMode="auto">
            <a:xfrm>
              <a:off x="1952" y="1680"/>
              <a:ext cx="1808" cy="144"/>
            </a:xfrm>
            <a:prstGeom prst="rect">
              <a:avLst/>
            </a:prstGeom>
            <a:solidFill>
              <a:schemeClr val="accent1"/>
            </a:solidFill>
            <a:ln w="9525">
              <a:noFill/>
              <a:miter lim="800000"/>
              <a:headEnd/>
              <a:tailEnd/>
            </a:ln>
            <a:effectLst/>
          </p:spPr>
          <p:txBody>
            <a:bodyPr wrap="none" anchor="ctr"/>
            <a:lstStyle/>
            <a:p>
              <a:pPr>
                <a:defRPr/>
              </a:pPr>
              <a:endParaRPr lang="es-PE"/>
            </a:p>
          </p:txBody>
        </p:sp>
        <p:sp>
          <p:nvSpPr>
            <p:cNvPr id="7" name="Rectangle 10"/>
            <p:cNvSpPr>
              <a:spLocks noChangeArrowheads="1"/>
            </p:cNvSpPr>
            <p:nvPr userDrawn="1"/>
          </p:nvSpPr>
          <p:spPr bwMode="auto">
            <a:xfrm>
              <a:off x="3760" y="1680"/>
              <a:ext cx="1808" cy="144"/>
            </a:xfrm>
            <a:prstGeom prst="rect">
              <a:avLst/>
            </a:prstGeom>
            <a:solidFill>
              <a:schemeClr val="tx2"/>
            </a:solidFill>
            <a:ln w="9525">
              <a:noFill/>
              <a:miter lim="800000"/>
              <a:headEnd/>
              <a:tailEnd/>
            </a:ln>
            <a:effectLst/>
          </p:spPr>
          <p:txBody>
            <a:bodyPr wrap="none" anchor="ctr"/>
            <a:lstStyle/>
            <a:p>
              <a:pPr>
                <a:defRPr/>
              </a:pPr>
              <a:endParaRPr lang="es-PE"/>
            </a:p>
          </p:txBody>
        </p:sp>
      </p:grpSp>
      <p:sp>
        <p:nvSpPr>
          <p:cNvPr id="171010" name="Rectangle 2"/>
          <p:cNvSpPr>
            <a:spLocks noGrp="1" noChangeArrowheads="1"/>
          </p:cNvSpPr>
          <p:nvPr>
            <p:ph type="ctrTitle"/>
          </p:nvPr>
        </p:nvSpPr>
        <p:spPr>
          <a:xfrm>
            <a:off x="685800" y="685800"/>
            <a:ext cx="7772400" cy="2127250"/>
          </a:xfrm>
        </p:spPr>
        <p:txBody>
          <a:bodyPr/>
          <a:lstStyle>
            <a:lvl1pPr algn="ctr">
              <a:defRPr sz="5800"/>
            </a:lvl1pPr>
          </a:lstStyle>
          <a:p>
            <a:r>
              <a:rPr lang="es-ES"/>
              <a:t>Haga clic para cambiar el estilo de título	</a:t>
            </a:r>
          </a:p>
        </p:txBody>
      </p:sp>
      <p:sp>
        <p:nvSpPr>
          <p:cNvPr id="17101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s-ES"/>
              <a:t>Haga clic para modificar el estilo de subtítulo del patrón</a:t>
            </a:r>
          </a:p>
        </p:txBody>
      </p:sp>
      <p:sp>
        <p:nvSpPr>
          <p:cNvPr id="8" name="Rectangle 4"/>
          <p:cNvSpPr>
            <a:spLocks noGrp="1" noChangeArrowheads="1"/>
          </p:cNvSpPr>
          <p:nvPr>
            <p:ph type="dt" sz="half" idx="10"/>
          </p:nvPr>
        </p:nvSpPr>
        <p:spPr/>
        <p:txBody>
          <a:bodyPr/>
          <a:lstStyle>
            <a:lvl1pPr>
              <a:defRPr/>
            </a:lvl1pPr>
          </a:lstStyle>
          <a:p>
            <a:pPr>
              <a:defRPr/>
            </a:pPr>
            <a:fld id="{FDDFC891-9D89-40B4-B524-1B351A378A23}" type="datetime1">
              <a:rPr lang="es-ES" smtClean="0"/>
              <a:pPr>
                <a:defRPr/>
              </a:pPr>
              <a:t>26/03/2014</a:t>
            </a:fld>
            <a:endParaRPr lang="es-ES"/>
          </a:p>
        </p:txBody>
      </p:sp>
      <p:sp>
        <p:nvSpPr>
          <p:cNvPr id="9" name="Rectangle 5"/>
          <p:cNvSpPr>
            <a:spLocks noGrp="1" noChangeArrowheads="1"/>
          </p:cNvSpPr>
          <p:nvPr>
            <p:ph type="ftr" sz="quarter" idx="11"/>
          </p:nvPr>
        </p:nvSpPr>
        <p:spPr/>
        <p:txBody>
          <a:bodyPr/>
          <a:lstStyle>
            <a:lvl1pPr>
              <a:defRPr/>
            </a:lvl1pPr>
          </a:lstStyle>
          <a:p>
            <a:pPr>
              <a:defRPr/>
            </a:pPr>
            <a:endParaRPr lang="es-ES"/>
          </a:p>
        </p:txBody>
      </p:sp>
      <p:sp>
        <p:nvSpPr>
          <p:cNvPr id="10" name="Rectangle 6"/>
          <p:cNvSpPr>
            <a:spLocks noGrp="1" noChangeArrowheads="1"/>
          </p:cNvSpPr>
          <p:nvPr>
            <p:ph type="sldNum" sz="quarter" idx="12"/>
          </p:nvPr>
        </p:nvSpPr>
        <p:spPr/>
        <p:txBody>
          <a:bodyPr/>
          <a:lstStyle>
            <a:lvl1pPr>
              <a:defRPr/>
            </a:lvl1pPr>
          </a:lstStyle>
          <a:p>
            <a:pPr>
              <a:defRPr/>
            </a:pPr>
            <a:fld id="{D22FDC0C-FAE5-4C8B-958C-905CBDF184FE}" type="slidenum">
              <a:rPr lang="es-ES"/>
              <a:pPr>
                <a:defRPr/>
              </a:pPr>
              <a:t>‹Nº›</a:t>
            </a:fld>
            <a:endParaRPr lang="es-ES"/>
          </a:p>
        </p:txBody>
      </p:sp>
    </p:spTree>
  </p:cSld>
  <p:clrMapOvr>
    <a:masterClrMapping/>
  </p:clrMapOvr>
  <p:transition spd="slow">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Rectangle 4"/>
          <p:cNvSpPr>
            <a:spLocks noGrp="1" noChangeArrowheads="1"/>
          </p:cNvSpPr>
          <p:nvPr>
            <p:ph type="dt" sz="half" idx="10"/>
          </p:nvPr>
        </p:nvSpPr>
        <p:spPr>
          <a:ln/>
        </p:spPr>
        <p:txBody>
          <a:bodyPr/>
          <a:lstStyle>
            <a:lvl1pPr>
              <a:defRPr/>
            </a:lvl1pPr>
          </a:lstStyle>
          <a:p>
            <a:pPr>
              <a:defRPr/>
            </a:pPr>
            <a:fld id="{0A57EBB2-0541-4EB3-9A6C-1A90B00E157B}" type="datetime1">
              <a:rPr lang="es-ES" smtClean="0"/>
              <a:pPr>
                <a:defRPr/>
              </a:pPr>
              <a:t>26/03/2014</a:t>
            </a:fld>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60A4BF58-7D44-4208-96EE-E7F24C61BAAD}"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7813"/>
            <a:ext cx="2057400" cy="5853112"/>
          </a:xfrm>
        </p:spPr>
        <p:txBody>
          <a:bodyPr vert="eaVert"/>
          <a:lstStyle/>
          <a:p>
            <a:r>
              <a:rPr lang="es-ES"/>
              <a:t>Haga clic para modificar el estilo de título del patrón</a:t>
            </a:r>
            <a:endParaRPr lang="es-PE"/>
          </a:p>
        </p:txBody>
      </p:sp>
      <p:sp>
        <p:nvSpPr>
          <p:cNvPr id="3" name="Marcador de texto vertical 2"/>
          <p:cNvSpPr>
            <a:spLocks noGrp="1"/>
          </p:cNvSpPr>
          <p:nvPr>
            <p:ph type="body" orient="vert" idx="1"/>
          </p:nvPr>
        </p:nvSpPr>
        <p:spPr>
          <a:xfrm>
            <a:off x="457200" y="277813"/>
            <a:ext cx="6019800" cy="585311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Rectangle 4"/>
          <p:cNvSpPr>
            <a:spLocks noGrp="1" noChangeArrowheads="1"/>
          </p:cNvSpPr>
          <p:nvPr>
            <p:ph type="dt" sz="half" idx="10"/>
          </p:nvPr>
        </p:nvSpPr>
        <p:spPr>
          <a:ln/>
        </p:spPr>
        <p:txBody>
          <a:bodyPr/>
          <a:lstStyle>
            <a:lvl1pPr>
              <a:defRPr/>
            </a:lvl1pPr>
          </a:lstStyle>
          <a:p>
            <a:pPr>
              <a:defRPr/>
            </a:pPr>
            <a:fld id="{2E552F79-D236-448E-B0D4-2BB755F4BC81}" type="datetime1">
              <a:rPr lang="es-ES" smtClean="0"/>
              <a:pPr>
                <a:defRPr/>
              </a:pPr>
              <a:t>26/03/2014</a:t>
            </a:fld>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61C38945-4D53-48E5-9330-81B69F631BF8}"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Rectangle 4"/>
          <p:cNvSpPr>
            <a:spLocks noGrp="1" noChangeArrowheads="1"/>
          </p:cNvSpPr>
          <p:nvPr>
            <p:ph type="dt" sz="half" idx="10"/>
          </p:nvPr>
        </p:nvSpPr>
        <p:spPr>
          <a:ln/>
        </p:spPr>
        <p:txBody>
          <a:bodyPr/>
          <a:lstStyle>
            <a:lvl1pPr>
              <a:defRPr/>
            </a:lvl1pPr>
          </a:lstStyle>
          <a:p>
            <a:pPr>
              <a:defRPr/>
            </a:pPr>
            <a:fld id="{BBA1A769-795B-4BB2-B0AD-F8B67E80522B}" type="datetime1">
              <a:rPr lang="es-ES" smtClean="0"/>
              <a:pPr>
                <a:defRPr/>
              </a:pPr>
              <a:t>26/03/2014</a:t>
            </a:fld>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D90D5A2C-1F70-4C8B-A686-8B8D336B891B}"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PE"/>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24F08FEC-2EC7-45F1-92CE-72D32CF20E9D}" type="datetime1">
              <a:rPr lang="es-ES" smtClean="0"/>
              <a:pPr>
                <a:defRPr/>
              </a:pPr>
              <a:t>26/03/2014</a:t>
            </a:fld>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619ED28-DB04-40EE-8B39-12416D3F6722}"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Marcador de contenido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contenido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Rectangle 4"/>
          <p:cNvSpPr>
            <a:spLocks noGrp="1" noChangeArrowheads="1"/>
          </p:cNvSpPr>
          <p:nvPr>
            <p:ph type="dt" sz="half" idx="10"/>
          </p:nvPr>
        </p:nvSpPr>
        <p:spPr>
          <a:ln/>
        </p:spPr>
        <p:txBody>
          <a:bodyPr/>
          <a:lstStyle>
            <a:lvl1pPr>
              <a:defRPr/>
            </a:lvl1pPr>
          </a:lstStyle>
          <a:p>
            <a:pPr>
              <a:defRPr/>
            </a:pPr>
            <a:fld id="{2D7A7D16-4513-413D-B35F-3B7B06CBD1B3}" type="datetime1">
              <a:rPr lang="es-ES" smtClean="0"/>
              <a:pPr>
                <a:defRPr/>
              </a:pPr>
              <a:t>26/03/2014</a:t>
            </a:fld>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72B7B589-F85F-426C-ADDD-3DC48A5CAE2E}"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
              <a:t>Haga clic para modificar el estilo de título del patrón</a:t>
            </a:r>
            <a:endParaRPr lang="es-PE"/>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7" name="Rectangle 4"/>
          <p:cNvSpPr>
            <a:spLocks noGrp="1" noChangeArrowheads="1"/>
          </p:cNvSpPr>
          <p:nvPr>
            <p:ph type="dt" sz="half" idx="10"/>
          </p:nvPr>
        </p:nvSpPr>
        <p:spPr>
          <a:ln/>
        </p:spPr>
        <p:txBody>
          <a:bodyPr/>
          <a:lstStyle>
            <a:lvl1pPr>
              <a:defRPr/>
            </a:lvl1pPr>
          </a:lstStyle>
          <a:p>
            <a:pPr>
              <a:defRPr/>
            </a:pPr>
            <a:fld id="{176C7568-0551-4C71-9C2E-D4BA44A3165A}" type="datetime1">
              <a:rPr lang="es-ES" smtClean="0"/>
              <a:pPr>
                <a:defRPr/>
              </a:pPr>
              <a:t>26/03/2014</a:t>
            </a:fld>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406CAF2C-5504-456D-ABA5-789A4BF6A293}"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Rectangle 4"/>
          <p:cNvSpPr>
            <a:spLocks noGrp="1" noChangeArrowheads="1"/>
          </p:cNvSpPr>
          <p:nvPr>
            <p:ph type="dt" sz="half" idx="10"/>
          </p:nvPr>
        </p:nvSpPr>
        <p:spPr>
          <a:ln/>
        </p:spPr>
        <p:txBody>
          <a:bodyPr/>
          <a:lstStyle>
            <a:lvl1pPr>
              <a:defRPr/>
            </a:lvl1pPr>
          </a:lstStyle>
          <a:p>
            <a:pPr>
              <a:defRPr/>
            </a:pPr>
            <a:fld id="{0C9FE6C7-0215-4537-B7BA-6E9A2EE084C0}" type="datetime1">
              <a:rPr lang="es-ES" smtClean="0"/>
              <a:pPr>
                <a:defRPr/>
              </a:pPr>
              <a:t>26/03/2014</a:t>
            </a:fld>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6227C265-6DA0-4676-8806-1EDD362E93C4}"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0E33FF9-4724-40E8-979D-E7393644FA1C}" type="datetime1">
              <a:rPr lang="es-ES" smtClean="0"/>
              <a:pPr>
                <a:defRPr/>
              </a:pPr>
              <a:t>26/03/2014</a:t>
            </a:fld>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233FE840-1DDE-4816-A667-BF301EC1BC82}"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lstStyle>
            <a:lvl1pPr algn="l">
              <a:defRPr sz="2000" b="1"/>
            </a:lvl1pPr>
          </a:lstStyle>
          <a:p>
            <a:r>
              <a:rPr lang="es-ES"/>
              <a:t>Haga clic para modificar el estilo de título del patrón</a:t>
            </a:r>
            <a:endParaRPr lang="es-PE"/>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C5B61D9E-3CE4-4C03-96FE-5F29DBB2C194}" type="datetime1">
              <a:rPr lang="es-ES" smtClean="0"/>
              <a:pPr>
                <a:defRPr/>
              </a:pPr>
              <a:t>26/03/2014</a:t>
            </a:fld>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12CD7E7B-C6AD-4FB1-AA64-589963B0976C}"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lstStyle>
            <a:lvl1pPr algn="l">
              <a:defRPr sz="2000" b="1"/>
            </a:lvl1pPr>
          </a:lstStyle>
          <a:p>
            <a:r>
              <a:rPr lang="es-ES"/>
              <a:t>Haga clic para modificar el estilo de título del patrón</a:t>
            </a:r>
            <a:endParaRPr lang="es-PE"/>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PE" noProof="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E9D64339-D688-4C6F-AC9A-39130828B525}" type="datetime1">
              <a:rPr lang="es-ES" smtClean="0"/>
              <a:pPr>
                <a:defRPr/>
              </a:pPr>
              <a:t>26/03/2014</a:t>
            </a:fld>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E150BD49-D134-4062-B317-D0D406777072}"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6998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fld id="{873C7F5F-DEA3-4B64-A8BE-E18FA8EA79AD}" type="datetime1">
              <a:rPr lang="es-ES" smtClean="0"/>
              <a:pPr>
                <a:defRPr/>
              </a:pPr>
              <a:t>26/03/2014</a:t>
            </a:fld>
            <a:endParaRPr lang="es-ES"/>
          </a:p>
        </p:txBody>
      </p:sp>
      <p:sp>
        <p:nvSpPr>
          <p:cNvPr id="16998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s-ES"/>
          </a:p>
        </p:txBody>
      </p:sp>
      <p:sp>
        <p:nvSpPr>
          <p:cNvPr id="16999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7F9CB491-B51F-4029-AB0D-7F2633E88D6C}" type="slidenum">
              <a:rPr lang="es-ES"/>
              <a:pPr>
                <a:defRPr/>
              </a:pPr>
              <a:t>‹Nº›</a:t>
            </a:fld>
            <a:endParaRPr lang="es-ES"/>
          </a:p>
        </p:txBody>
      </p:sp>
      <p:sp>
        <p:nvSpPr>
          <p:cNvPr id="169991" name="Rectangle 7"/>
          <p:cNvSpPr>
            <a:spLocks noChangeArrowheads="1"/>
          </p:cNvSpPr>
          <p:nvPr/>
        </p:nvSpPr>
        <p:spPr bwMode="auto">
          <a:xfrm>
            <a:off x="0" y="0"/>
            <a:ext cx="228600" cy="2286000"/>
          </a:xfrm>
          <a:prstGeom prst="rect">
            <a:avLst/>
          </a:prstGeom>
          <a:solidFill>
            <a:schemeClr val="bg2"/>
          </a:solidFill>
          <a:ln w="9525">
            <a:noFill/>
            <a:miter lim="800000"/>
            <a:headEnd/>
            <a:tailEnd/>
          </a:ln>
          <a:effectLst/>
        </p:spPr>
        <p:txBody>
          <a:bodyPr wrap="none" anchor="ctr"/>
          <a:lstStyle/>
          <a:p>
            <a:pPr algn="ctr">
              <a:defRPr/>
            </a:pPr>
            <a:endParaRPr lang="es-PE" sz="2400">
              <a:latin typeface="Times New Roman" pitchFamily="18" charset="0"/>
            </a:endParaRPr>
          </a:p>
        </p:txBody>
      </p:sp>
      <p:sp>
        <p:nvSpPr>
          <p:cNvPr id="169992" name="Line 8"/>
          <p:cNvSpPr>
            <a:spLocks noChangeShapeType="1"/>
          </p:cNvSpPr>
          <p:nvPr/>
        </p:nvSpPr>
        <p:spPr bwMode="auto">
          <a:xfrm>
            <a:off x="457200" y="1447800"/>
            <a:ext cx="8077200" cy="0"/>
          </a:xfrm>
          <a:prstGeom prst="line">
            <a:avLst/>
          </a:prstGeom>
          <a:noFill/>
          <a:ln w="19050">
            <a:solidFill>
              <a:schemeClr val="tx2"/>
            </a:solidFill>
            <a:round/>
            <a:headEnd/>
            <a:tailEnd/>
          </a:ln>
          <a:effectLst/>
        </p:spPr>
        <p:txBody>
          <a:bodyPr/>
          <a:lstStyle/>
          <a:p>
            <a:pPr>
              <a:defRPr/>
            </a:pPr>
            <a:endParaRPr lang="es-PE"/>
          </a:p>
        </p:txBody>
      </p:sp>
      <p:sp>
        <p:nvSpPr>
          <p:cNvPr id="169993" name="Rectangle 9"/>
          <p:cNvSpPr>
            <a:spLocks noChangeArrowheads="1"/>
          </p:cNvSpPr>
          <p:nvPr/>
        </p:nvSpPr>
        <p:spPr bwMode="auto">
          <a:xfrm>
            <a:off x="0" y="2286000"/>
            <a:ext cx="228600" cy="2286000"/>
          </a:xfrm>
          <a:prstGeom prst="rect">
            <a:avLst/>
          </a:prstGeom>
          <a:solidFill>
            <a:schemeClr val="accent2"/>
          </a:solidFill>
          <a:ln w="9525">
            <a:noFill/>
            <a:miter lim="800000"/>
            <a:headEnd/>
            <a:tailEnd/>
          </a:ln>
          <a:effectLst/>
        </p:spPr>
        <p:txBody>
          <a:bodyPr wrap="none" anchor="ctr"/>
          <a:lstStyle/>
          <a:p>
            <a:pPr algn="ctr">
              <a:defRPr/>
            </a:pPr>
            <a:endParaRPr lang="es-PE" sz="2400">
              <a:latin typeface="Times New Roman" pitchFamily="18" charset="0"/>
            </a:endParaRPr>
          </a:p>
        </p:txBody>
      </p:sp>
      <p:sp>
        <p:nvSpPr>
          <p:cNvPr id="169994" name="Rectangle 10"/>
          <p:cNvSpPr>
            <a:spLocks noChangeArrowheads="1"/>
          </p:cNvSpPr>
          <p:nvPr/>
        </p:nvSpPr>
        <p:spPr bwMode="auto">
          <a:xfrm>
            <a:off x="0" y="4572000"/>
            <a:ext cx="228600" cy="2286000"/>
          </a:xfrm>
          <a:prstGeom prst="rect">
            <a:avLst/>
          </a:prstGeom>
          <a:solidFill>
            <a:schemeClr val="tx2"/>
          </a:solidFill>
          <a:ln w="9525">
            <a:noFill/>
            <a:miter lim="800000"/>
            <a:headEnd/>
            <a:tailEnd/>
          </a:ln>
          <a:effectLst/>
        </p:spPr>
        <p:txBody>
          <a:bodyPr wrap="none" anchor="ctr"/>
          <a:lstStyle/>
          <a:p>
            <a:pPr algn="ctr">
              <a:defRPr/>
            </a:pPr>
            <a:endParaRPr lang="es-PE" sz="2400">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734" r:id="rId1"/>
    <p:sldLayoutId id="2147483733" r:id="rId2"/>
    <p:sldLayoutId id="2147483732" r:id="rId3"/>
    <p:sldLayoutId id="2147483731" r:id="rId4"/>
    <p:sldLayoutId id="2147483730" r:id="rId5"/>
    <p:sldLayoutId id="2147483729" r:id="rId6"/>
    <p:sldLayoutId id="2147483728" r:id="rId7"/>
    <p:sldLayoutId id="2147483727" r:id="rId8"/>
    <p:sldLayoutId id="2147483726" r:id="rId9"/>
    <p:sldLayoutId id="2147483725" r:id="rId10"/>
    <p:sldLayoutId id="2147483724" r:id="rId11"/>
  </p:sldLayoutIdLst>
  <p:transition spd="slow">
    <p:wipe dir="d"/>
  </p:transition>
  <p:timing>
    <p:tnLst>
      <p:par>
        <p:cTn id="1" dur="indefinite" restart="never" nodeType="tmRoot"/>
      </p:par>
    </p:tnLst>
  </p:timing>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Garamond" pitchFamily="18" charset="0"/>
        </a:defRPr>
      </a:lvl2pPr>
      <a:lvl3pPr algn="l" rtl="0" eaLnBrk="0" fontAlgn="base" hangingPunct="0">
        <a:spcBef>
          <a:spcPct val="0"/>
        </a:spcBef>
        <a:spcAft>
          <a:spcPct val="0"/>
        </a:spcAft>
        <a:defRPr sz="4400">
          <a:solidFill>
            <a:schemeClr val="tx2"/>
          </a:solidFill>
          <a:latin typeface="Garamond" pitchFamily="18" charset="0"/>
        </a:defRPr>
      </a:lvl3pPr>
      <a:lvl4pPr algn="l" rtl="0" eaLnBrk="0" fontAlgn="base" hangingPunct="0">
        <a:spcBef>
          <a:spcPct val="0"/>
        </a:spcBef>
        <a:spcAft>
          <a:spcPct val="0"/>
        </a:spcAft>
        <a:defRPr sz="4400">
          <a:solidFill>
            <a:schemeClr val="tx2"/>
          </a:solidFill>
          <a:latin typeface="Garamond" pitchFamily="18" charset="0"/>
        </a:defRPr>
      </a:lvl4pPr>
      <a:lvl5pPr algn="l" rtl="0" eaLnBrk="0" fontAlgn="base" hangingPunct="0">
        <a:spcBef>
          <a:spcPct val="0"/>
        </a:spcBef>
        <a:spcAft>
          <a:spcPct val="0"/>
        </a:spcAft>
        <a:defRPr sz="4400">
          <a:solidFill>
            <a:schemeClr val="tx2"/>
          </a:solidFill>
          <a:latin typeface="Garamond" pitchFamily="18" charset="0"/>
        </a:defRPr>
      </a:lvl5pPr>
      <a:lvl6pPr marL="457200" algn="l" rtl="0" fontAlgn="base">
        <a:spcBef>
          <a:spcPct val="0"/>
        </a:spcBef>
        <a:spcAft>
          <a:spcPct val="0"/>
        </a:spcAft>
        <a:defRPr sz="4400">
          <a:solidFill>
            <a:schemeClr val="tx2"/>
          </a:solidFill>
          <a:latin typeface="Garamond" pitchFamily="18" charset="0"/>
        </a:defRPr>
      </a:lvl6pPr>
      <a:lvl7pPr marL="914400" algn="l" rtl="0" fontAlgn="base">
        <a:spcBef>
          <a:spcPct val="0"/>
        </a:spcBef>
        <a:spcAft>
          <a:spcPct val="0"/>
        </a:spcAft>
        <a:defRPr sz="4400">
          <a:solidFill>
            <a:schemeClr val="tx2"/>
          </a:solidFill>
          <a:latin typeface="Garamond" pitchFamily="18" charset="0"/>
        </a:defRPr>
      </a:lvl7pPr>
      <a:lvl8pPr marL="1371600" algn="l" rtl="0" fontAlgn="base">
        <a:spcBef>
          <a:spcPct val="0"/>
        </a:spcBef>
        <a:spcAft>
          <a:spcPct val="0"/>
        </a:spcAft>
        <a:defRPr sz="4400">
          <a:solidFill>
            <a:schemeClr val="tx2"/>
          </a:solidFill>
          <a:latin typeface="Garamond" pitchFamily="18" charset="0"/>
        </a:defRPr>
      </a:lvl8pPr>
      <a:lvl9pPr marL="1828800" algn="l" rtl="0" fontAlgn="base">
        <a:spcBef>
          <a:spcPct val="0"/>
        </a:spcBef>
        <a:spcAft>
          <a:spcPct val="0"/>
        </a:spcAft>
        <a:defRPr sz="44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0" fontAlgn="base" hangingPunct="0">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ctrTitle" idx="4294967295"/>
          </p:nvPr>
        </p:nvSpPr>
        <p:spPr>
          <a:xfrm>
            <a:off x="827584" y="2132856"/>
            <a:ext cx="7772400" cy="1462087"/>
          </a:xfrm>
        </p:spPr>
        <p:txBody>
          <a:bodyPr/>
          <a:lstStyle/>
          <a:p>
            <a:pPr algn="ctr" eaLnBrk="1" hangingPunct="1"/>
            <a:r>
              <a:rPr lang="es-ES" sz="4800" dirty="0" smtClean="0"/>
              <a:t>Estadística Descriptiva</a:t>
            </a:r>
          </a:p>
        </p:txBody>
      </p:sp>
      <p:sp>
        <p:nvSpPr>
          <p:cNvPr id="14338" name="Rectangle 3"/>
          <p:cNvSpPr>
            <a:spLocks noGrp="1" noChangeArrowheads="1"/>
          </p:cNvSpPr>
          <p:nvPr>
            <p:ph type="subTitle" idx="4294967295"/>
          </p:nvPr>
        </p:nvSpPr>
        <p:spPr>
          <a:xfrm>
            <a:off x="1187450" y="4652963"/>
            <a:ext cx="6777038" cy="1425575"/>
          </a:xfrm>
        </p:spPr>
        <p:txBody>
          <a:bodyPr/>
          <a:lstStyle/>
          <a:p>
            <a:pPr marL="0" indent="0" algn="ctr" eaLnBrk="1" hangingPunct="1">
              <a:buFont typeface="Wingdings" pitchFamily="2" charset="2"/>
              <a:buNone/>
            </a:pPr>
            <a:r>
              <a:rPr lang="es-PE" sz="3000" smtClean="0"/>
              <a:t>Mag. Luis Miguel Sierra</a:t>
            </a:r>
            <a:endParaRPr lang="es-ES" sz="1900" smtClean="0"/>
          </a:p>
        </p:txBody>
      </p:sp>
      <p:sp>
        <p:nvSpPr>
          <p:cNvPr id="4" name="Rectangle 2"/>
          <p:cNvSpPr txBox="1">
            <a:spLocks noChangeArrowheads="1"/>
          </p:cNvSpPr>
          <p:nvPr/>
        </p:nvSpPr>
        <p:spPr bwMode="auto">
          <a:xfrm>
            <a:off x="611560" y="0"/>
            <a:ext cx="7772400"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3600" b="1" i="0" u="none" strike="noStrike" kern="0" cap="none" spc="0" normalizeH="0" baseline="0" noProof="0" dirty="0" smtClean="0">
                <a:ln>
                  <a:noFill/>
                </a:ln>
                <a:solidFill>
                  <a:schemeClr val="tx2"/>
                </a:solidFill>
                <a:effectLst/>
                <a:uLnTx/>
                <a:uFillTx/>
                <a:latin typeface="+mj-lt"/>
                <a:ea typeface="+mj-ea"/>
                <a:cs typeface="+mj-cs"/>
              </a:rPr>
              <a:t>Universidad Nacional</a:t>
            </a:r>
            <a:r>
              <a:rPr kumimoji="0" lang="es-ES" sz="3600" b="1" i="0" u="none" strike="noStrike" kern="0" cap="none" spc="0" normalizeH="0" noProof="0" dirty="0" smtClean="0">
                <a:ln>
                  <a:noFill/>
                </a:ln>
                <a:solidFill>
                  <a:schemeClr val="tx2"/>
                </a:solidFill>
                <a:effectLst/>
                <a:uLnTx/>
                <a:uFillTx/>
                <a:latin typeface="+mj-lt"/>
                <a:ea typeface="+mj-ea"/>
                <a:cs typeface="+mj-cs"/>
              </a:rPr>
              <a:t> de Ingeniería</a:t>
            </a:r>
            <a:endParaRPr kumimoji="0" lang="es-ES" sz="36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5" name="Rectangle 2"/>
          <p:cNvSpPr>
            <a:spLocks noGrp="1" noChangeArrowheads="1"/>
          </p:cNvSpPr>
          <p:nvPr>
            <p:ph type="title" idx="4294967295"/>
          </p:nvPr>
        </p:nvSpPr>
        <p:spPr/>
        <p:txBody>
          <a:bodyPr/>
          <a:lstStyle/>
          <a:p>
            <a:pPr eaLnBrk="1" hangingPunct="1"/>
            <a:r>
              <a:rPr lang="es-ES" smtClean="0"/>
              <a:t>Contenido</a:t>
            </a:r>
          </a:p>
        </p:txBody>
      </p:sp>
      <p:sp>
        <p:nvSpPr>
          <p:cNvPr id="16386" name="Rectangle 3"/>
          <p:cNvSpPr>
            <a:spLocks noGrp="1" noChangeArrowheads="1"/>
          </p:cNvSpPr>
          <p:nvPr>
            <p:ph type="body" idx="4294967295"/>
          </p:nvPr>
        </p:nvSpPr>
        <p:spPr>
          <a:xfrm>
            <a:off x="251520" y="1700808"/>
            <a:ext cx="8892480" cy="4752528"/>
          </a:xfrm>
        </p:spPr>
        <p:txBody>
          <a:bodyPr/>
          <a:lstStyle/>
          <a:p>
            <a:pPr marL="514350" indent="-514350" eaLnBrk="1" hangingPunct="1">
              <a:buSzPct val="100000"/>
              <a:buFont typeface="+mj-lt"/>
              <a:buAutoNum type="arabicPeriod"/>
            </a:pPr>
            <a:r>
              <a:rPr lang="es-ES" dirty="0" smtClean="0"/>
              <a:t>Tablas de frecuencia y gráficos en Excel</a:t>
            </a:r>
          </a:p>
          <a:p>
            <a:pPr marL="914400" lvl="1" indent="-514350" eaLnBrk="1" hangingPunct="1">
              <a:buSzPct val="100000"/>
              <a:buFont typeface="+mj-lt"/>
              <a:buAutoNum type="arabicPeriod"/>
            </a:pPr>
            <a:r>
              <a:rPr lang="es-ES" dirty="0" smtClean="0"/>
              <a:t>Para variables cualitativas</a:t>
            </a:r>
          </a:p>
          <a:p>
            <a:pPr marL="914400" lvl="1" indent="-514350" eaLnBrk="1" hangingPunct="1">
              <a:buSzPct val="100000"/>
              <a:buFont typeface="+mj-lt"/>
              <a:buAutoNum type="arabicPeriod"/>
            </a:pPr>
            <a:r>
              <a:rPr lang="es-ES" dirty="0" smtClean="0"/>
              <a:t>Para variables discretas</a:t>
            </a:r>
          </a:p>
          <a:p>
            <a:pPr marL="914400" lvl="1" indent="-514350" eaLnBrk="1" hangingPunct="1">
              <a:buSzPct val="100000"/>
              <a:buFont typeface="+mj-lt"/>
              <a:buAutoNum type="arabicPeriod"/>
            </a:pPr>
            <a:r>
              <a:rPr lang="es-ES" dirty="0" smtClean="0"/>
              <a:t>Tablas de frecuencia por intervalos. Histogramas</a:t>
            </a:r>
          </a:p>
          <a:p>
            <a:pPr marL="914400" lvl="1" indent="-514350" eaLnBrk="1" hangingPunct="1">
              <a:buSzPct val="100000"/>
              <a:buFont typeface="+mj-lt"/>
              <a:buAutoNum type="arabicPeriod"/>
            </a:pPr>
            <a:endParaRPr lang="es-ES" dirty="0" smtClean="0"/>
          </a:p>
          <a:p>
            <a:pPr marL="514350" indent="-514350" eaLnBrk="1" hangingPunct="1">
              <a:buSzPct val="100000"/>
              <a:buFont typeface="+mj-lt"/>
              <a:buAutoNum type="arabicPeriod"/>
            </a:pPr>
            <a:r>
              <a:rPr lang="es-ES" dirty="0" smtClean="0"/>
              <a:t>Generación de números aleatorios</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fade">
                                      <p:cBhvr>
                                        <p:cTn id="7" dur="2000"/>
                                        <p:tgtEl>
                                          <p:spTgt spid="163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6">
                                            <p:txEl>
                                              <p:pRg st="0" end="0"/>
                                            </p:txEl>
                                          </p:spTgt>
                                        </p:tgtEl>
                                        <p:attrNameLst>
                                          <p:attrName>style.visibility</p:attrName>
                                        </p:attrNameLst>
                                      </p:cBhvr>
                                      <p:to>
                                        <p:strVal val="visible"/>
                                      </p:to>
                                    </p:set>
                                    <p:animEffect transition="in" filter="wipe(left)">
                                      <p:cBhvr>
                                        <p:cTn id="12" dur="1000"/>
                                        <p:tgtEl>
                                          <p:spTgt spid="1638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386">
                                            <p:txEl>
                                              <p:pRg st="1" end="1"/>
                                            </p:txEl>
                                          </p:spTgt>
                                        </p:tgtEl>
                                        <p:attrNameLst>
                                          <p:attrName>style.visibility</p:attrName>
                                        </p:attrNameLst>
                                      </p:cBhvr>
                                      <p:to>
                                        <p:strVal val="visible"/>
                                      </p:to>
                                    </p:set>
                                    <p:animEffect transition="in" filter="wipe(left)">
                                      <p:cBhvr>
                                        <p:cTn id="17" dur="1000"/>
                                        <p:tgtEl>
                                          <p:spTgt spid="1638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386">
                                            <p:txEl>
                                              <p:pRg st="2" end="2"/>
                                            </p:txEl>
                                          </p:spTgt>
                                        </p:tgtEl>
                                        <p:attrNameLst>
                                          <p:attrName>style.visibility</p:attrName>
                                        </p:attrNameLst>
                                      </p:cBhvr>
                                      <p:to>
                                        <p:strVal val="visible"/>
                                      </p:to>
                                    </p:set>
                                    <p:animEffect transition="in" filter="wipe(left)">
                                      <p:cBhvr>
                                        <p:cTn id="22" dur="1000"/>
                                        <p:tgtEl>
                                          <p:spTgt spid="1638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386">
                                            <p:txEl>
                                              <p:pRg st="3" end="3"/>
                                            </p:txEl>
                                          </p:spTgt>
                                        </p:tgtEl>
                                        <p:attrNameLst>
                                          <p:attrName>style.visibility</p:attrName>
                                        </p:attrNameLst>
                                      </p:cBhvr>
                                      <p:to>
                                        <p:strVal val="visible"/>
                                      </p:to>
                                    </p:set>
                                    <p:animEffect transition="in" filter="wipe(left)">
                                      <p:cBhvr>
                                        <p:cTn id="27" dur="1000"/>
                                        <p:tgtEl>
                                          <p:spTgt spid="1638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386">
                                            <p:txEl>
                                              <p:pRg st="5" end="5"/>
                                            </p:txEl>
                                          </p:spTgt>
                                        </p:tgtEl>
                                        <p:attrNameLst>
                                          <p:attrName>style.visibility</p:attrName>
                                        </p:attrNameLst>
                                      </p:cBhvr>
                                      <p:to>
                                        <p:strVal val="visible"/>
                                      </p:to>
                                    </p:set>
                                    <p:animEffect transition="in" filter="wipe(left)">
                                      <p:cBhvr>
                                        <p:cTn id="32" dur="1000"/>
                                        <p:tgtEl>
                                          <p:spTgt spid="1638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6" grpId="0" build="p" bldLvl="2"/>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5" name="Rectangle 2"/>
          <p:cNvSpPr>
            <a:spLocks noGrp="1" noChangeArrowheads="1"/>
          </p:cNvSpPr>
          <p:nvPr>
            <p:ph type="title" idx="4294967295"/>
          </p:nvPr>
        </p:nvSpPr>
        <p:spPr>
          <a:xfrm>
            <a:off x="179512" y="277813"/>
            <a:ext cx="8964488" cy="1139825"/>
          </a:xfrm>
        </p:spPr>
        <p:txBody>
          <a:bodyPr/>
          <a:lstStyle/>
          <a:p>
            <a:pPr lvl="1" algn="ctr" eaLnBrk="1" hangingPunct="1"/>
            <a:r>
              <a:rPr lang="es-ES" dirty="0" smtClean="0"/>
              <a:t>Tablas de frecuencia y gráficos en Excel.</a:t>
            </a:r>
            <a:br>
              <a:rPr lang="es-ES" dirty="0" smtClean="0"/>
            </a:br>
            <a:r>
              <a:rPr lang="es-ES" dirty="0" smtClean="0"/>
              <a:t>Variables cualitativas</a:t>
            </a:r>
          </a:p>
        </p:txBody>
      </p:sp>
      <p:sp>
        <p:nvSpPr>
          <p:cNvPr id="16386" name="Rectangle 3"/>
          <p:cNvSpPr>
            <a:spLocks noGrp="1" noChangeArrowheads="1"/>
          </p:cNvSpPr>
          <p:nvPr>
            <p:ph type="body" idx="4294967295"/>
          </p:nvPr>
        </p:nvSpPr>
        <p:spPr>
          <a:xfrm>
            <a:off x="323528" y="1556792"/>
            <a:ext cx="8640960" cy="1728192"/>
          </a:xfrm>
        </p:spPr>
        <p:txBody>
          <a:bodyPr/>
          <a:lstStyle/>
          <a:p>
            <a:pPr marL="0" lvl="1" indent="-514350" eaLnBrk="1" hangingPunct="1">
              <a:buSzPct val="100000"/>
              <a:buNone/>
            </a:pPr>
            <a:r>
              <a:rPr lang="es-ES" dirty="0" smtClean="0"/>
              <a:t>Ejemplo: X= color de ojos,	n=32</a:t>
            </a:r>
          </a:p>
          <a:p>
            <a:pPr marL="0" lvl="1" indent="-514350" eaLnBrk="1" hangingPunct="1">
              <a:buSzPct val="100000"/>
              <a:buNone/>
            </a:pPr>
            <a:r>
              <a:rPr lang="pt-BR" dirty="0" err="1" smtClean="0"/>
              <a:t>Datos</a:t>
            </a:r>
            <a:r>
              <a:rPr lang="pt-BR" dirty="0" smtClean="0"/>
              <a:t>: V=verde, P=pardo, N=negro, A=azul</a:t>
            </a:r>
          </a:p>
          <a:p>
            <a:pPr marL="0" lvl="1" indent="0" eaLnBrk="1" hangingPunct="1">
              <a:buSzPct val="100000"/>
              <a:buNone/>
            </a:pPr>
            <a:r>
              <a:rPr lang="pt-BR" sz="2000" i="1" dirty="0" smtClean="0">
                <a:solidFill>
                  <a:srgbClr val="7030A0"/>
                </a:solidFill>
              </a:rPr>
              <a:t>V P </a:t>
            </a:r>
            <a:r>
              <a:rPr lang="pt-BR" sz="2000" i="1" dirty="0" err="1" smtClean="0">
                <a:solidFill>
                  <a:srgbClr val="7030A0"/>
                </a:solidFill>
              </a:rPr>
              <a:t>P</a:t>
            </a:r>
            <a:r>
              <a:rPr lang="pt-BR" sz="2000" i="1" dirty="0" smtClean="0">
                <a:solidFill>
                  <a:srgbClr val="7030A0"/>
                </a:solidFill>
              </a:rPr>
              <a:t> </a:t>
            </a:r>
            <a:r>
              <a:rPr lang="pt-BR" sz="2000" i="1" dirty="0" err="1" smtClean="0">
                <a:solidFill>
                  <a:srgbClr val="7030A0"/>
                </a:solidFill>
              </a:rPr>
              <a:t>P</a:t>
            </a:r>
            <a:r>
              <a:rPr lang="pt-BR" sz="2000" i="1" dirty="0" smtClean="0">
                <a:solidFill>
                  <a:srgbClr val="7030A0"/>
                </a:solidFill>
              </a:rPr>
              <a:t> </a:t>
            </a:r>
            <a:r>
              <a:rPr lang="pt-BR" sz="2000" i="1" dirty="0" err="1" smtClean="0">
                <a:solidFill>
                  <a:srgbClr val="7030A0"/>
                </a:solidFill>
              </a:rPr>
              <a:t>P</a:t>
            </a:r>
            <a:r>
              <a:rPr lang="pt-BR" sz="2000" i="1" dirty="0" smtClean="0">
                <a:solidFill>
                  <a:srgbClr val="7030A0"/>
                </a:solidFill>
              </a:rPr>
              <a:t> </a:t>
            </a:r>
            <a:r>
              <a:rPr lang="pt-BR" sz="2000" i="1" dirty="0" err="1" smtClean="0">
                <a:solidFill>
                  <a:srgbClr val="7030A0"/>
                </a:solidFill>
              </a:rPr>
              <a:t>P</a:t>
            </a:r>
            <a:r>
              <a:rPr lang="pt-BR" sz="2000" i="1" dirty="0" smtClean="0">
                <a:solidFill>
                  <a:srgbClr val="7030A0"/>
                </a:solidFill>
              </a:rPr>
              <a:t> </a:t>
            </a:r>
            <a:r>
              <a:rPr lang="pt-BR" sz="2000" i="1" dirty="0" err="1" smtClean="0">
                <a:solidFill>
                  <a:srgbClr val="7030A0"/>
                </a:solidFill>
              </a:rPr>
              <a:t>P</a:t>
            </a:r>
            <a:r>
              <a:rPr lang="pt-BR" sz="2000" i="1" dirty="0" smtClean="0">
                <a:solidFill>
                  <a:srgbClr val="7030A0"/>
                </a:solidFill>
              </a:rPr>
              <a:t> N P A N </a:t>
            </a:r>
            <a:r>
              <a:rPr lang="pt-BR" sz="2000" i="1" dirty="0" err="1" smtClean="0">
                <a:solidFill>
                  <a:srgbClr val="7030A0"/>
                </a:solidFill>
              </a:rPr>
              <a:t>N</a:t>
            </a:r>
            <a:r>
              <a:rPr lang="pt-BR" sz="2000" i="1" dirty="0" smtClean="0">
                <a:solidFill>
                  <a:srgbClr val="7030A0"/>
                </a:solidFill>
              </a:rPr>
              <a:t> A N A P V A P N P V </a:t>
            </a:r>
            <a:r>
              <a:rPr lang="pt-BR" sz="2000" i="1" dirty="0" err="1" smtClean="0">
                <a:solidFill>
                  <a:srgbClr val="7030A0"/>
                </a:solidFill>
              </a:rPr>
              <a:t>V</a:t>
            </a:r>
            <a:r>
              <a:rPr lang="pt-BR" sz="2000" i="1" dirty="0" smtClean="0">
                <a:solidFill>
                  <a:srgbClr val="7030A0"/>
                </a:solidFill>
              </a:rPr>
              <a:t> P </a:t>
            </a:r>
            <a:r>
              <a:rPr lang="pt-BR" sz="2000" i="1" dirty="0" err="1" smtClean="0">
                <a:solidFill>
                  <a:srgbClr val="7030A0"/>
                </a:solidFill>
              </a:rPr>
              <a:t>P</a:t>
            </a:r>
            <a:r>
              <a:rPr lang="pt-BR" sz="2000" i="1" dirty="0" smtClean="0">
                <a:solidFill>
                  <a:srgbClr val="7030A0"/>
                </a:solidFill>
              </a:rPr>
              <a:t> A </a:t>
            </a:r>
            <a:r>
              <a:rPr lang="pt-BR" sz="2000" i="1" dirty="0" err="1" smtClean="0">
                <a:solidFill>
                  <a:srgbClr val="7030A0"/>
                </a:solidFill>
              </a:rPr>
              <a:t>A</a:t>
            </a:r>
            <a:r>
              <a:rPr lang="pt-BR" sz="2000" i="1" dirty="0" smtClean="0">
                <a:solidFill>
                  <a:srgbClr val="7030A0"/>
                </a:solidFill>
              </a:rPr>
              <a:t> P N P </a:t>
            </a:r>
            <a:r>
              <a:rPr lang="pt-BR" sz="2000" i="1" dirty="0" err="1" smtClean="0">
                <a:solidFill>
                  <a:srgbClr val="7030A0"/>
                </a:solidFill>
              </a:rPr>
              <a:t>P</a:t>
            </a:r>
            <a:r>
              <a:rPr lang="pt-BR" sz="2000" i="1" dirty="0" smtClean="0">
                <a:solidFill>
                  <a:srgbClr val="7030A0"/>
                </a:solidFill>
              </a:rPr>
              <a:t> </a:t>
            </a:r>
            <a:r>
              <a:rPr lang="pt-BR" sz="2000" i="1" dirty="0" err="1" smtClean="0">
                <a:solidFill>
                  <a:srgbClr val="7030A0"/>
                </a:solidFill>
              </a:rPr>
              <a:t>P</a:t>
            </a:r>
            <a:r>
              <a:rPr lang="pt-BR" sz="2000" i="1" dirty="0" smtClean="0">
                <a:solidFill>
                  <a:srgbClr val="7030A0"/>
                </a:solidFill>
              </a:rPr>
              <a:t> </a:t>
            </a:r>
            <a:endParaRPr lang="es-ES" sz="2000" i="1" dirty="0" smtClean="0">
              <a:solidFill>
                <a:srgbClr val="7030A0"/>
              </a:solidFill>
            </a:endParaRPr>
          </a:p>
          <a:p>
            <a:pPr marL="0" indent="0" eaLnBrk="1" hangingPunct="1">
              <a:buSzPct val="100000"/>
              <a:buNone/>
            </a:pPr>
            <a:r>
              <a:rPr lang="es-ES" dirty="0" smtClean="0"/>
              <a:t>Obtener lo siguiente:</a:t>
            </a:r>
            <a:endParaRPr lang="pt-BR" dirty="0" smtClean="0"/>
          </a:p>
        </p:txBody>
      </p:sp>
      <p:sp>
        <p:nvSpPr>
          <p:cNvPr id="5" name="Rectangle 3"/>
          <p:cNvSpPr txBox="1">
            <a:spLocks noChangeArrowheads="1"/>
          </p:cNvSpPr>
          <p:nvPr/>
        </p:nvSpPr>
        <p:spPr bwMode="auto">
          <a:xfrm>
            <a:off x="179512" y="4149080"/>
            <a:ext cx="4464496" cy="22322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1" indent="-514350" algn="l" defTabSz="914400" rtl="0" eaLnBrk="1" fontAlgn="base" latinLnBrk="0" hangingPunct="1">
              <a:lnSpc>
                <a:spcPct val="100000"/>
              </a:lnSpc>
              <a:spcBef>
                <a:spcPct val="20000"/>
              </a:spcBef>
              <a:spcAft>
                <a:spcPct val="0"/>
              </a:spcAft>
              <a:buClr>
                <a:schemeClr val="tx2"/>
              </a:buClr>
              <a:buSzPct val="100000"/>
              <a:buFont typeface="Wingdings" pitchFamily="2" charset="2"/>
              <a:buNone/>
              <a:tabLst/>
              <a:defRPr/>
            </a:pPr>
            <a:r>
              <a:rPr kumimoji="0" lang="es-PE" sz="2400" b="0" i="0" u="none" strike="noStrike" kern="0" cap="none" spc="0" normalizeH="0" baseline="0" noProof="0" dirty="0" smtClean="0">
                <a:ln>
                  <a:noFill/>
                </a:ln>
                <a:solidFill>
                  <a:schemeClr val="tx1"/>
                </a:solidFill>
                <a:effectLst/>
                <a:uLnTx/>
                <a:uFillTx/>
                <a:latin typeface="+mn-lt"/>
              </a:rPr>
              <a:t>Usar</a:t>
            </a:r>
            <a:r>
              <a:rPr kumimoji="0" lang="es-PE" sz="2400" b="0" i="0" u="none" strike="noStrike" kern="0" cap="none" spc="0" normalizeH="0" noProof="0" dirty="0" smtClean="0">
                <a:ln>
                  <a:noFill/>
                </a:ln>
                <a:solidFill>
                  <a:schemeClr val="tx1"/>
                </a:solidFill>
                <a:effectLst/>
                <a:uLnTx/>
                <a:uFillTx/>
                <a:latin typeface="+mn-lt"/>
              </a:rPr>
              <a:t> la función:</a:t>
            </a:r>
          </a:p>
          <a:p>
            <a:pPr marL="0" marR="0" lvl="1" indent="-514350" algn="l" defTabSz="914400" rtl="0" eaLnBrk="1" fontAlgn="base" latinLnBrk="0" hangingPunct="1">
              <a:lnSpc>
                <a:spcPct val="100000"/>
              </a:lnSpc>
              <a:spcBef>
                <a:spcPct val="20000"/>
              </a:spcBef>
              <a:spcAft>
                <a:spcPct val="0"/>
              </a:spcAft>
              <a:buClr>
                <a:schemeClr val="tx2"/>
              </a:buClr>
              <a:buSzPct val="100000"/>
              <a:buFont typeface="Wingdings" pitchFamily="2" charset="2"/>
              <a:buNone/>
              <a:tabLst/>
              <a:defRPr/>
            </a:pPr>
            <a:r>
              <a:rPr lang="es-PE" sz="2400" b="1" kern="0" baseline="0" dirty="0" err="1" smtClean="0">
                <a:latin typeface="+mn-lt"/>
                <a:ea typeface="+mn-ea"/>
                <a:cs typeface="+mn-cs"/>
              </a:rPr>
              <a:t>Contar.si</a:t>
            </a:r>
            <a:r>
              <a:rPr lang="es-PE" sz="2400" b="1" kern="0" baseline="0" dirty="0" smtClean="0">
                <a:latin typeface="+mn-lt"/>
                <a:ea typeface="+mn-ea"/>
                <a:cs typeface="+mn-cs"/>
              </a:rPr>
              <a:t>(</a:t>
            </a:r>
            <a:r>
              <a:rPr lang="es-PE" sz="2400" b="1" kern="0" baseline="0" dirty="0" err="1" smtClean="0">
                <a:latin typeface="+mn-lt"/>
                <a:ea typeface="+mn-ea"/>
                <a:cs typeface="+mn-cs"/>
              </a:rPr>
              <a:t>rango,criterio</a:t>
            </a:r>
            <a:r>
              <a:rPr lang="es-PE" sz="2400" b="1" kern="0" baseline="0" dirty="0" smtClean="0">
                <a:latin typeface="+mn-lt"/>
                <a:ea typeface="+mn-ea"/>
                <a:cs typeface="+mn-cs"/>
              </a:rPr>
              <a:t>)</a:t>
            </a:r>
            <a:endParaRPr kumimoji="0" lang="pt-BR" sz="2800" b="1" i="0" u="none" strike="noStrike" kern="0" cap="none" spc="0" normalizeH="0" baseline="0" noProof="0" dirty="0" smtClean="0">
              <a:ln>
                <a:noFill/>
              </a:ln>
              <a:solidFill>
                <a:schemeClr val="tx1"/>
              </a:solidFill>
              <a:effectLst/>
              <a:uLnTx/>
              <a:uFillTx/>
              <a:latin typeface="+mn-lt"/>
              <a:ea typeface="+mn-ea"/>
              <a:cs typeface="+mn-cs"/>
            </a:endParaRPr>
          </a:p>
        </p:txBody>
      </p:sp>
      <p:pic>
        <p:nvPicPr>
          <p:cNvPr id="2" name="Picture 2"/>
          <p:cNvPicPr>
            <a:picLocks noChangeAspect="1" noChangeArrowheads="1"/>
          </p:cNvPicPr>
          <p:nvPr/>
        </p:nvPicPr>
        <p:blipFill>
          <a:blip r:embed="rId2" cstate="print"/>
          <a:srcRect/>
          <a:stretch>
            <a:fillRect/>
          </a:stretch>
        </p:blipFill>
        <p:spPr bwMode="auto">
          <a:xfrm>
            <a:off x="4499992" y="2924944"/>
            <a:ext cx="4644008" cy="3933056"/>
          </a:xfrm>
          <a:prstGeom prst="rect">
            <a:avLst/>
          </a:prstGeom>
          <a:noFill/>
          <a:ln w="9525">
            <a:noFill/>
            <a:miter lim="800000"/>
            <a:headEnd/>
            <a:tailEnd/>
          </a:ln>
          <a:effectLst/>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fade">
                                      <p:cBhvr>
                                        <p:cTn id="7" dur="2000"/>
                                        <p:tgtEl>
                                          <p:spTgt spid="163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6">
                                            <p:txEl>
                                              <p:pRg st="0" end="0"/>
                                            </p:txEl>
                                          </p:spTgt>
                                        </p:tgtEl>
                                        <p:attrNameLst>
                                          <p:attrName>style.visibility</p:attrName>
                                        </p:attrNameLst>
                                      </p:cBhvr>
                                      <p:to>
                                        <p:strVal val="visible"/>
                                      </p:to>
                                    </p:set>
                                    <p:animEffect transition="in" filter="wipe(left)">
                                      <p:cBhvr>
                                        <p:cTn id="12" dur="500"/>
                                        <p:tgtEl>
                                          <p:spTgt spid="1638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386">
                                            <p:txEl>
                                              <p:pRg st="1" end="1"/>
                                            </p:txEl>
                                          </p:spTgt>
                                        </p:tgtEl>
                                        <p:attrNameLst>
                                          <p:attrName>style.visibility</p:attrName>
                                        </p:attrNameLst>
                                      </p:cBhvr>
                                      <p:to>
                                        <p:strVal val="visible"/>
                                      </p:to>
                                    </p:set>
                                    <p:animEffect transition="in" filter="wipe(left)">
                                      <p:cBhvr>
                                        <p:cTn id="17" dur="500"/>
                                        <p:tgtEl>
                                          <p:spTgt spid="1638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386">
                                            <p:txEl>
                                              <p:pRg st="2" end="2"/>
                                            </p:txEl>
                                          </p:spTgt>
                                        </p:tgtEl>
                                        <p:attrNameLst>
                                          <p:attrName>style.visibility</p:attrName>
                                        </p:attrNameLst>
                                      </p:cBhvr>
                                      <p:to>
                                        <p:strVal val="visible"/>
                                      </p:to>
                                    </p:set>
                                    <p:animEffect transition="in" filter="wipe(left)">
                                      <p:cBhvr>
                                        <p:cTn id="22" dur="500"/>
                                        <p:tgtEl>
                                          <p:spTgt spid="1638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386">
                                            <p:txEl>
                                              <p:pRg st="3" end="3"/>
                                            </p:txEl>
                                          </p:spTgt>
                                        </p:tgtEl>
                                        <p:attrNameLst>
                                          <p:attrName>style.visibility</p:attrName>
                                        </p:attrNameLst>
                                      </p:cBhvr>
                                      <p:to>
                                        <p:strVal val="visible"/>
                                      </p:to>
                                    </p:set>
                                    <p:animEffect transition="in" filter="wipe(left)">
                                      <p:cBhvr>
                                        <p:cTn id="27" dur="500"/>
                                        <p:tgtEl>
                                          <p:spTgt spid="1638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0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wipe(left)">
                                      <p:cBhvr>
                                        <p:cTn id="37" dur="500"/>
                                        <p:tgtEl>
                                          <p:spTgt spid="5">
                                            <p:txEl>
                                              <p:pRg st="0" end="0"/>
                                            </p:txEl>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
                                            <p:txEl>
                                              <p:pRg st="1" end="1"/>
                                            </p:txEl>
                                          </p:spTgt>
                                        </p:tgtEl>
                                        <p:attrNameLst>
                                          <p:attrName>style.visibility</p:attrName>
                                        </p:attrNameLst>
                                      </p:cBhvr>
                                      <p:to>
                                        <p:strVal val="visible"/>
                                      </p:to>
                                    </p:set>
                                    <p:animEffect transition="in" filter="wipe(left)">
                                      <p:cBhvr>
                                        <p:cTn id="4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6" grpId="0" build="p" bldLvl="2"/>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251520" y="2852936"/>
            <a:ext cx="8892480" cy="3168352"/>
          </a:xfrm>
          <a:prstGeom prst="rect">
            <a:avLst/>
          </a:prstGeom>
          <a:noFill/>
          <a:ln w="9525">
            <a:noFill/>
            <a:miter lim="800000"/>
            <a:headEnd/>
            <a:tailEnd/>
          </a:ln>
          <a:effectLst/>
        </p:spPr>
      </p:pic>
      <p:sp>
        <p:nvSpPr>
          <p:cNvPr id="16385" name="Rectangle 2"/>
          <p:cNvSpPr>
            <a:spLocks noGrp="1" noChangeArrowheads="1"/>
          </p:cNvSpPr>
          <p:nvPr>
            <p:ph type="title" idx="4294967295"/>
          </p:nvPr>
        </p:nvSpPr>
        <p:spPr>
          <a:xfrm>
            <a:off x="179512" y="277813"/>
            <a:ext cx="8964488" cy="1139825"/>
          </a:xfrm>
        </p:spPr>
        <p:txBody>
          <a:bodyPr/>
          <a:lstStyle/>
          <a:p>
            <a:pPr lvl="1" algn="ctr" eaLnBrk="1" hangingPunct="1"/>
            <a:r>
              <a:rPr lang="es-ES" dirty="0" smtClean="0"/>
              <a:t>Tablas de frecuencia y gráficos en Excel.</a:t>
            </a:r>
            <a:br>
              <a:rPr lang="es-ES" dirty="0" smtClean="0"/>
            </a:br>
            <a:r>
              <a:rPr lang="es-ES" dirty="0" smtClean="0"/>
              <a:t>Variables cuantitativa discreta</a:t>
            </a:r>
          </a:p>
        </p:txBody>
      </p:sp>
      <p:sp>
        <p:nvSpPr>
          <p:cNvPr id="16386" name="Rectangle 3"/>
          <p:cNvSpPr>
            <a:spLocks noGrp="1" noChangeArrowheads="1"/>
          </p:cNvSpPr>
          <p:nvPr>
            <p:ph type="body" idx="4294967295"/>
          </p:nvPr>
        </p:nvSpPr>
        <p:spPr>
          <a:xfrm>
            <a:off x="323528" y="1484784"/>
            <a:ext cx="8568952" cy="1728192"/>
          </a:xfrm>
        </p:spPr>
        <p:txBody>
          <a:bodyPr/>
          <a:lstStyle/>
          <a:p>
            <a:pPr marL="0" lvl="1" indent="-514350" eaLnBrk="1" hangingPunct="1">
              <a:buSzPct val="100000"/>
              <a:buNone/>
            </a:pPr>
            <a:r>
              <a:rPr lang="es-ES" sz="2000" dirty="0" smtClean="0"/>
              <a:t>Ejemplo: X= cantidad de zapatos que posee un alumno, n=32</a:t>
            </a:r>
          </a:p>
          <a:p>
            <a:pPr marL="0" lvl="1" indent="-514350" eaLnBrk="1" hangingPunct="1">
              <a:buSzPct val="100000"/>
              <a:buNone/>
            </a:pPr>
            <a:r>
              <a:rPr lang="pt-BR" sz="2000" dirty="0" err="1" smtClean="0"/>
              <a:t>Datos</a:t>
            </a:r>
            <a:r>
              <a:rPr lang="pt-BR" sz="2000" dirty="0" smtClean="0"/>
              <a:t>: </a:t>
            </a:r>
            <a:r>
              <a:rPr lang="pt-BR" sz="2000" i="1" dirty="0" smtClean="0">
                <a:solidFill>
                  <a:srgbClr val="7030A0"/>
                </a:solidFill>
              </a:rPr>
              <a:t>2, 3, 4, 1, 2, 4, 5, 3, 5, 6, 3, 4, 3, 3, 2, 1, 2, 4 , 6, 3, 3, 4, 3, 2, 3, 5, 4, 3, 5, 2, 3, 4</a:t>
            </a:r>
            <a:endParaRPr lang="es-ES" sz="2000" i="1" dirty="0" smtClean="0">
              <a:solidFill>
                <a:srgbClr val="7030A0"/>
              </a:solidFill>
            </a:endParaRPr>
          </a:p>
          <a:p>
            <a:pPr marL="0" indent="0" eaLnBrk="1" hangingPunct="1">
              <a:buSzPct val="100000"/>
              <a:buNone/>
            </a:pPr>
            <a:r>
              <a:rPr lang="es-ES" sz="2000" dirty="0" smtClean="0"/>
              <a:t>Obtener lo siguiente:</a:t>
            </a:r>
            <a:endParaRPr lang="pt-BR" sz="2000" dirty="0" smtClean="0"/>
          </a:p>
        </p:txBody>
      </p:sp>
      <p:sp>
        <p:nvSpPr>
          <p:cNvPr id="5" name="Rectangle 3"/>
          <p:cNvSpPr txBox="1">
            <a:spLocks noChangeArrowheads="1"/>
          </p:cNvSpPr>
          <p:nvPr/>
        </p:nvSpPr>
        <p:spPr bwMode="auto">
          <a:xfrm>
            <a:off x="1403648" y="6021288"/>
            <a:ext cx="7740352" cy="57606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1" indent="-514350" algn="l" defTabSz="914400" rtl="0" eaLnBrk="1" fontAlgn="base" latinLnBrk="0" hangingPunct="1">
              <a:lnSpc>
                <a:spcPct val="100000"/>
              </a:lnSpc>
              <a:spcBef>
                <a:spcPct val="20000"/>
              </a:spcBef>
              <a:spcAft>
                <a:spcPct val="0"/>
              </a:spcAft>
              <a:buClr>
                <a:schemeClr val="tx2"/>
              </a:buClr>
              <a:buSzPct val="100000"/>
              <a:buFont typeface="Wingdings" pitchFamily="2" charset="2"/>
              <a:buNone/>
              <a:tabLst/>
              <a:defRPr/>
            </a:pPr>
            <a:r>
              <a:rPr kumimoji="0" lang="es-PE" sz="2400" b="0" i="0" u="none" strike="noStrike" kern="0" cap="none" spc="0" normalizeH="0" baseline="0" noProof="0" dirty="0" smtClean="0">
                <a:ln>
                  <a:noFill/>
                </a:ln>
                <a:solidFill>
                  <a:schemeClr val="tx1"/>
                </a:solidFill>
                <a:effectLst/>
                <a:uLnTx/>
                <a:uFillTx/>
                <a:latin typeface="+mn-lt"/>
              </a:rPr>
              <a:t>Usar</a:t>
            </a:r>
            <a:r>
              <a:rPr kumimoji="0" lang="es-PE" sz="2400" b="0" i="0" u="none" strike="noStrike" kern="0" cap="none" spc="0" normalizeH="0" noProof="0" dirty="0" smtClean="0">
                <a:ln>
                  <a:noFill/>
                </a:ln>
                <a:solidFill>
                  <a:schemeClr val="tx1"/>
                </a:solidFill>
                <a:effectLst/>
                <a:uLnTx/>
                <a:uFillTx/>
                <a:latin typeface="+mn-lt"/>
              </a:rPr>
              <a:t> la función: </a:t>
            </a:r>
            <a:r>
              <a:rPr kumimoji="0" lang="es-PE" sz="2400" b="1" i="0" u="none" strike="noStrike" kern="0" cap="none" spc="0" normalizeH="0" noProof="0" dirty="0" err="1" smtClean="0">
                <a:ln>
                  <a:noFill/>
                </a:ln>
                <a:solidFill>
                  <a:schemeClr val="tx1"/>
                </a:solidFill>
                <a:effectLst/>
                <a:uLnTx/>
                <a:uFillTx/>
                <a:latin typeface="+mn-lt"/>
              </a:rPr>
              <a:t>contar.si</a:t>
            </a:r>
            <a:r>
              <a:rPr kumimoji="0" lang="es-PE" sz="2400" b="0" i="0" u="none" strike="noStrike" kern="0" cap="none" spc="0" normalizeH="0" noProof="0" dirty="0" smtClean="0">
                <a:ln>
                  <a:noFill/>
                </a:ln>
                <a:solidFill>
                  <a:schemeClr val="tx1"/>
                </a:solidFill>
                <a:effectLst/>
                <a:uLnTx/>
                <a:uFillTx/>
                <a:latin typeface="+mn-lt"/>
              </a:rPr>
              <a:t>, pero aún mejor la función matricial </a:t>
            </a:r>
            <a:r>
              <a:rPr kumimoji="0" lang="es-PE" sz="2400" b="1" i="0" u="none" strike="noStrike" kern="0" cap="none" spc="0" normalizeH="0" noProof="0" dirty="0" smtClean="0">
                <a:ln>
                  <a:noFill/>
                </a:ln>
                <a:solidFill>
                  <a:schemeClr val="tx1"/>
                </a:solidFill>
                <a:effectLst/>
                <a:uLnTx/>
                <a:uFillTx/>
                <a:latin typeface="+mn-lt"/>
              </a:rPr>
              <a:t>frecuencia(datos, grupos)</a:t>
            </a:r>
            <a:endParaRPr kumimoji="0" lang="pt-BR" sz="2800" b="1" i="0" u="none" strike="noStrike" kern="0" cap="none" spc="0" normalizeH="0" baseline="0" noProof="0" dirty="0" smtClean="0">
              <a:ln>
                <a:noFill/>
              </a:ln>
              <a:solidFill>
                <a:schemeClr val="tx1"/>
              </a:solidFill>
              <a:effectLst/>
              <a:uLnTx/>
              <a:uFillTx/>
              <a:latin typeface="+mn-lt"/>
              <a:ea typeface="+mn-ea"/>
              <a:cs typeface="+mn-cs"/>
            </a:endParaRPr>
          </a:p>
        </p:txBody>
      </p:sp>
      <p:sp>
        <p:nvSpPr>
          <p:cNvPr id="6" name="5 Llamada rectangular"/>
          <p:cNvSpPr/>
          <p:nvPr/>
        </p:nvSpPr>
        <p:spPr>
          <a:xfrm>
            <a:off x="683568" y="5373216"/>
            <a:ext cx="3600400" cy="576064"/>
          </a:xfrm>
          <a:prstGeom prst="wedgeRectCallout">
            <a:avLst>
              <a:gd name="adj1" fmla="val 46695"/>
              <a:gd name="adj2" fmla="val 149770"/>
            </a:avLst>
          </a:prstGeom>
          <a:solidFill>
            <a:schemeClr val="accent1">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dirty="0" smtClean="0">
                <a:solidFill>
                  <a:schemeClr val="tx1"/>
                </a:solidFill>
              </a:rPr>
              <a:t>fi cuenta datos en &lt;x</a:t>
            </a:r>
            <a:r>
              <a:rPr lang="es-PE" baseline="-25000" dirty="0" smtClean="0">
                <a:solidFill>
                  <a:schemeClr val="tx1"/>
                </a:solidFill>
              </a:rPr>
              <a:t>i-1</a:t>
            </a:r>
            <a:r>
              <a:rPr lang="es-PE" dirty="0" smtClean="0">
                <a:solidFill>
                  <a:schemeClr val="tx1"/>
                </a:solidFill>
              </a:rPr>
              <a:t>,x</a:t>
            </a:r>
            <a:r>
              <a:rPr lang="es-PE" baseline="-25000" dirty="0" smtClean="0">
                <a:solidFill>
                  <a:schemeClr val="tx1"/>
                </a:solidFill>
              </a:rPr>
              <a:t>i</a:t>
            </a:r>
            <a:r>
              <a:rPr lang="es-PE" dirty="0" smtClean="0">
                <a:solidFill>
                  <a:schemeClr val="tx1"/>
                </a:solidFill>
              </a:rPr>
              <a:t>]</a:t>
            </a:r>
            <a:endParaRPr lang="es-PE" dirty="0">
              <a:solidFill>
                <a:schemeClr val="tx1"/>
              </a:solidFill>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fade">
                                      <p:cBhvr>
                                        <p:cTn id="7" dur="2000"/>
                                        <p:tgtEl>
                                          <p:spTgt spid="163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6">
                                            <p:txEl>
                                              <p:pRg st="0" end="0"/>
                                            </p:txEl>
                                          </p:spTgt>
                                        </p:tgtEl>
                                        <p:attrNameLst>
                                          <p:attrName>style.visibility</p:attrName>
                                        </p:attrNameLst>
                                      </p:cBhvr>
                                      <p:to>
                                        <p:strVal val="visible"/>
                                      </p:to>
                                    </p:set>
                                    <p:animEffect transition="in" filter="wipe(left)">
                                      <p:cBhvr>
                                        <p:cTn id="12" dur="500"/>
                                        <p:tgtEl>
                                          <p:spTgt spid="1638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386">
                                            <p:txEl>
                                              <p:pRg st="1" end="1"/>
                                            </p:txEl>
                                          </p:spTgt>
                                        </p:tgtEl>
                                        <p:attrNameLst>
                                          <p:attrName>style.visibility</p:attrName>
                                        </p:attrNameLst>
                                      </p:cBhvr>
                                      <p:to>
                                        <p:strVal val="visible"/>
                                      </p:to>
                                    </p:set>
                                    <p:animEffect transition="in" filter="wipe(left)">
                                      <p:cBhvr>
                                        <p:cTn id="17" dur="500"/>
                                        <p:tgtEl>
                                          <p:spTgt spid="1638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386">
                                            <p:txEl>
                                              <p:pRg st="2" end="2"/>
                                            </p:txEl>
                                          </p:spTgt>
                                        </p:tgtEl>
                                        <p:attrNameLst>
                                          <p:attrName>style.visibility</p:attrName>
                                        </p:attrNameLst>
                                      </p:cBhvr>
                                      <p:to>
                                        <p:strVal val="visible"/>
                                      </p:to>
                                    </p:set>
                                    <p:animEffect transition="in" filter="wipe(left)">
                                      <p:cBhvr>
                                        <p:cTn id="22" dur="500"/>
                                        <p:tgtEl>
                                          <p:spTgt spid="1638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fade">
                                      <p:cBhvr>
                                        <p:cTn id="27" dur="2000"/>
                                        <p:tgtEl>
                                          <p:spTgt spid="102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wipe(left)">
                                      <p:cBhvr>
                                        <p:cTn id="32" dur="1000"/>
                                        <p:tgtEl>
                                          <p:spTgt spid="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6" grpId="0" build="p" bldLvl="2"/>
      <p:bldP spid="5" grpId="0" build="p"/>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t="15400" r="60232" b="49601"/>
          <a:stretch>
            <a:fillRect/>
          </a:stretch>
        </p:blipFill>
        <p:spPr bwMode="auto">
          <a:xfrm>
            <a:off x="251520" y="2564904"/>
            <a:ext cx="8784976" cy="3672408"/>
          </a:xfrm>
          <a:prstGeom prst="rect">
            <a:avLst/>
          </a:prstGeom>
          <a:noFill/>
          <a:ln w="9525">
            <a:noFill/>
            <a:miter lim="800000"/>
            <a:headEnd/>
            <a:tailEnd/>
          </a:ln>
        </p:spPr>
      </p:pic>
      <p:sp>
        <p:nvSpPr>
          <p:cNvPr id="16385" name="Rectangle 2"/>
          <p:cNvSpPr>
            <a:spLocks noGrp="1" noChangeArrowheads="1"/>
          </p:cNvSpPr>
          <p:nvPr>
            <p:ph type="title" idx="4294967295"/>
          </p:nvPr>
        </p:nvSpPr>
        <p:spPr>
          <a:xfrm>
            <a:off x="179512" y="277813"/>
            <a:ext cx="8964488" cy="1139825"/>
          </a:xfrm>
        </p:spPr>
        <p:txBody>
          <a:bodyPr/>
          <a:lstStyle/>
          <a:p>
            <a:pPr lvl="1" algn="ctr" eaLnBrk="1" hangingPunct="1"/>
            <a:r>
              <a:rPr lang="es-ES" dirty="0" smtClean="0"/>
              <a:t>Tablas de frecuencia y gráficos en Excel.</a:t>
            </a:r>
            <a:br>
              <a:rPr lang="es-ES" dirty="0" smtClean="0"/>
            </a:br>
            <a:r>
              <a:rPr lang="es-ES" dirty="0" smtClean="0"/>
              <a:t>Tabla de frecuencia por intervalos</a:t>
            </a:r>
          </a:p>
        </p:txBody>
      </p:sp>
      <p:sp>
        <p:nvSpPr>
          <p:cNvPr id="16386" name="Rectangle 3"/>
          <p:cNvSpPr>
            <a:spLocks noGrp="1" noChangeArrowheads="1"/>
          </p:cNvSpPr>
          <p:nvPr>
            <p:ph type="body" idx="4294967295"/>
          </p:nvPr>
        </p:nvSpPr>
        <p:spPr>
          <a:xfrm>
            <a:off x="179512" y="1484784"/>
            <a:ext cx="8856984" cy="1224136"/>
          </a:xfrm>
        </p:spPr>
        <p:txBody>
          <a:bodyPr/>
          <a:lstStyle/>
          <a:p>
            <a:pPr marL="0" lvl="1" indent="-514350" eaLnBrk="1" hangingPunct="1">
              <a:buSzPct val="100000"/>
              <a:buNone/>
            </a:pPr>
            <a:r>
              <a:rPr lang="es-ES" sz="2000" dirty="0" smtClean="0"/>
              <a:t>Ejemplo: X= alcohol en la sangre de detenidos (mg/l),	n=24</a:t>
            </a:r>
          </a:p>
          <a:p>
            <a:pPr marL="0" lvl="1" indent="-514350" eaLnBrk="1" hangingPunct="1">
              <a:buSzPct val="100000"/>
              <a:buNone/>
            </a:pPr>
            <a:r>
              <a:rPr lang="pt-BR" sz="2000" dirty="0" err="1" smtClean="0"/>
              <a:t>Datos</a:t>
            </a:r>
            <a:r>
              <a:rPr lang="pt-BR" sz="2000" dirty="0" smtClean="0"/>
              <a:t>: </a:t>
            </a:r>
            <a:r>
              <a:rPr lang="pt-BR" sz="2000" dirty="0" smtClean="0"/>
              <a:t>  </a:t>
            </a:r>
            <a:r>
              <a:rPr lang="es-PE" sz="1800" i="1" dirty="0" smtClean="0">
                <a:solidFill>
                  <a:srgbClr val="7030A0"/>
                </a:solidFill>
              </a:rPr>
              <a:t>0.9  0.8  </a:t>
            </a:r>
            <a:r>
              <a:rPr lang="es-PE" sz="1800" i="1" dirty="0" smtClean="0">
                <a:solidFill>
                  <a:srgbClr val="7030A0"/>
                </a:solidFill>
              </a:rPr>
              <a:t>1.5 </a:t>
            </a:r>
            <a:r>
              <a:rPr lang="es-PE" sz="1800" i="1" dirty="0" smtClean="0">
                <a:solidFill>
                  <a:srgbClr val="7030A0"/>
                </a:solidFill>
              </a:rPr>
              <a:t> 1.8  2.3  </a:t>
            </a:r>
            <a:r>
              <a:rPr lang="es-PE" sz="1800" i="1" dirty="0" smtClean="0">
                <a:solidFill>
                  <a:srgbClr val="7030A0"/>
                </a:solidFill>
              </a:rPr>
              <a:t>1.4 </a:t>
            </a:r>
            <a:r>
              <a:rPr lang="es-PE" sz="1800" i="1" dirty="0" smtClean="0">
                <a:solidFill>
                  <a:srgbClr val="7030A0"/>
                </a:solidFill>
              </a:rPr>
              <a:t> 1.4  0.7  1.1  1.7  </a:t>
            </a:r>
            <a:r>
              <a:rPr lang="es-PE" sz="1800" i="1" dirty="0" smtClean="0">
                <a:solidFill>
                  <a:srgbClr val="7030A0"/>
                </a:solidFill>
              </a:rPr>
              <a:t>0.5 </a:t>
            </a:r>
            <a:r>
              <a:rPr lang="es-PE" sz="1800" i="1" dirty="0" smtClean="0">
                <a:solidFill>
                  <a:srgbClr val="7030A0"/>
                </a:solidFill>
              </a:rPr>
              <a:t> 2.0  0.4  </a:t>
            </a:r>
            <a:r>
              <a:rPr lang="es-PE" sz="1800" i="1" dirty="0" smtClean="0">
                <a:solidFill>
                  <a:srgbClr val="7030A0"/>
                </a:solidFill>
              </a:rPr>
              <a:t>1.0 </a:t>
            </a:r>
            <a:r>
              <a:rPr lang="es-PE" sz="1800" i="1" dirty="0" smtClean="0">
                <a:solidFill>
                  <a:srgbClr val="7030A0"/>
                </a:solidFill>
              </a:rPr>
              <a:t> 1.9  0.5  0.9  0.5  0.3  0.7  0.3  0.2  1.6  </a:t>
            </a:r>
            <a:r>
              <a:rPr lang="es-PE" sz="1800" i="1" dirty="0" smtClean="0">
                <a:solidFill>
                  <a:srgbClr val="7030A0"/>
                </a:solidFill>
              </a:rPr>
              <a:t>1.0  </a:t>
            </a:r>
            <a:r>
              <a:rPr lang="es-PE" sz="1800" i="1" dirty="0" smtClean="0">
                <a:solidFill>
                  <a:srgbClr val="7030A0"/>
                </a:solidFill>
              </a:rPr>
              <a:t>    </a:t>
            </a:r>
            <a:r>
              <a:rPr lang="es-PE" sz="2000" dirty="0" smtClean="0"/>
              <a:t>O</a:t>
            </a:r>
            <a:r>
              <a:rPr lang="es-ES" sz="2000" dirty="0" err="1" smtClean="0"/>
              <a:t>btener</a:t>
            </a:r>
            <a:r>
              <a:rPr lang="es-ES" sz="2000" dirty="0" smtClean="0"/>
              <a:t> lo siguiente:</a:t>
            </a:r>
            <a:endParaRPr lang="pt-BR" sz="2000" dirty="0" smtClean="0"/>
          </a:p>
        </p:txBody>
      </p:sp>
      <p:sp>
        <p:nvSpPr>
          <p:cNvPr id="5" name="Rectangle 3"/>
          <p:cNvSpPr txBox="1">
            <a:spLocks noChangeArrowheads="1"/>
          </p:cNvSpPr>
          <p:nvPr/>
        </p:nvSpPr>
        <p:spPr bwMode="auto">
          <a:xfrm>
            <a:off x="251520" y="6381328"/>
            <a:ext cx="8892480" cy="4766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lvl="1" indent="-514350">
              <a:spcBef>
                <a:spcPct val="20000"/>
              </a:spcBef>
              <a:buClr>
                <a:schemeClr val="tx2"/>
              </a:buClr>
              <a:buSzPct val="100000"/>
            </a:pPr>
            <a:r>
              <a:rPr kumimoji="0" lang="es-PE" sz="2000" b="0" i="0" u="none" strike="noStrike" kern="0" cap="none" spc="0" normalizeH="0" baseline="0" noProof="0" dirty="0" smtClean="0">
                <a:ln>
                  <a:noFill/>
                </a:ln>
                <a:solidFill>
                  <a:schemeClr val="tx1"/>
                </a:solidFill>
                <a:effectLst/>
                <a:uLnTx/>
                <a:uFillTx/>
                <a:latin typeface="+mn-lt"/>
              </a:rPr>
              <a:t>Funciones</a:t>
            </a:r>
            <a:r>
              <a:rPr kumimoji="0" lang="es-PE" sz="2000" b="0" i="0" u="none" strike="noStrike" kern="0" cap="none" spc="0" normalizeH="0" noProof="0" dirty="0" smtClean="0">
                <a:ln>
                  <a:noFill/>
                </a:ln>
                <a:solidFill>
                  <a:schemeClr val="tx1"/>
                </a:solidFill>
                <a:effectLst/>
                <a:uLnTx/>
                <a:uFillTx/>
                <a:latin typeface="+mn-lt"/>
              </a:rPr>
              <a:t>: </a:t>
            </a:r>
            <a:r>
              <a:rPr kumimoji="0" lang="es-PE" sz="2000" b="1" i="0" u="none" strike="noStrike" kern="0" cap="none" spc="0" normalizeH="0" noProof="0" dirty="0" smtClean="0">
                <a:ln>
                  <a:noFill/>
                </a:ln>
                <a:solidFill>
                  <a:schemeClr val="tx1"/>
                </a:solidFill>
                <a:effectLst/>
                <a:uLnTx/>
                <a:uFillTx/>
                <a:latin typeface="+mn-lt"/>
              </a:rPr>
              <a:t>Max, Min, </a:t>
            </a:r>
            <a:r>
              <a:rPr lang="es-PE" sz="2000" b="1" kern="0" dirty="0" smtClean="0"/>
              <a:t>Redondear, </a:t>
            </a:r>
            <a:r>
              <a:rPr lang="es-PE" sz="2000" b="1" kern="0" dirty="0" smtClean="0">
                <a:latin typeface="+mn-lt"/>
              </a:rPr>
              <a:t>Redondear.mas</a:t>
            </a:r>
            <a:r>
              <a:rPr kumimoji="0" lang="es-PE" sz="2000" b="1" i="0" u="none" strike="noStrike" kern="0" cap="none" spc="0" normalizeH="0" noProof="0" dirty="0" smtClean="0">
                <a:ln>
                  <a:noFill/>
                </a:ln>
                <a:solidFill>
                  <a:schemeClr val="tx1"/>
                </a:solidFill>
                <a:effectLst/>
                <a:uLnTx/>
                <a:uFillTx/>
                <a:latin typeface="+mn-lt"/>
              </a:rPr>
              <a:t>, Frecuencia</a:t>
            </a:r>
            <a:endParaRPr kumimoji="0" lang="pt-BR" sz="20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fade">
                                      <p:cBhvr>
                                        <p:cTn id="7" dur="2000"/>
                                        <p:tgtEl>
                                          <p:spTgt spid="163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6">
                                            <p:txEl>
                                              <p:pRg st="0" end="0"/>
                                            </p:txEl>
                                          </p:spTgt>
                                        </p:tgtEl>
                                        <p:attrNameLst>
                                          <p:attrName>style.visibility</p:attrName>
                                        </p:attrNameLst>
                                      </p:cBhvr>
                                      <p:to>
                                        <p:strVal val="visible"/>
                                      </p:to>
                                    </p:set>
                                    <p:animEffect transition="in" filter="wipe(left)">
                                      <p:cBhvr>
                                        <p:cTn id="12" dur="500"/>
                                        <p:tgtEl>
                                          <p:spTgt spid="1638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386">
                                            <p:txEl>
                                              <p:pRg st="1" end="1"/>
                                            </p:txEl>
                                          </p:spTgt>
                                        </p:tgtEl>
                                        <p:attrNameLst>
                                          <p:attrName>style.visibility</p:attrName>
                                        </p:attrNameLst>
                                      </p:cBhvr>
                                      <p:to>
                                        <p:strVal val="visible"/>
                                      </p:to>
                                    </p:set>
                                    <p:animEffect transition="in" filter="wipe(left)">
                                      <p:cBhvr>
                                        <p:cTn id="17" dur="500"/>
                                        <p:tgtEl>
                                          <p:spTgt spid="1638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6" grpId="0" build="p" bldLvl="2"/>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5" name="Rectangle 2"/>
          <p:cNvSpPr>
            <a:spLocks noGrp="1" noChangeArrowheads="1"/>
          </p:cNvSpPr>
          <p:nvPr>
            <p:ph type="title" idx="4294967295"/>
          </p:nvPr>
        </p:nvSpPr>
        <p:spPr>
          <a:xfrm>
            <a:off x="179512" y="277813"/>
            <a:ext cx="8964488" cy="1139825"/>
          </a:xfrm>
        </p:spPr>
        <p:txBody>
          <a:bodyPr/>
          <a:lstStyle/>
          <a:p>
            <a:pPr lvl="1" algn="ctr" eaLnBrk="1" hangingPunct="1"/>
            <a:r>
              <a:rPr lang="es-ES" dirty="0" smtClean="0"/>
              <a:t>Generación de números aleatorios</a:t>
            </a:r>
          </a:p>
        </p:txBody>
      </p:sp>
      <p:sp>
        <p:nvSpPr>
          <p:cNvPr id="16386" name="Rectangle 3"/>
          <p:cNvSpPr>
            <a:spLocks noGrp="1" noChangeArrowheads="1"/>
          </p:cNvSpPr>
          <p:nvPr>
            <p:ph type="body" idx="4294967295"/>
          </p:nvPr>
        </p:nvSpPr>
        <p:spPr>
          <a:xfrm>
            <a:off x="251520" y="1484784"/>
            <a:ext cx="8712968" cy="2088232"/>
          </a:xfrm>
        </p:spPr>
        <p:txBody>
          <a:bodyPr/>
          <a:lstStyle/>
          <a:p>
            <a:pPr marL="0" lvl="1" indent="-514350" eaLnBrk="1" hangingPunct="1">
              <a:buSzPct val="100000"/>
              <a:buFont typeface="Wingdings" pitchFamily="2" charset="2"/>
              <a:buChar char="Ø"/>
            </a:pPr>
            <a:r>
              <a:rPr lang="es-ES" sz="1800" dirty="0" smtClean="0"/>
              <a:t>La función de Excel </a:t>
            </a:r>
            <a:r>
              <a:rPr lang="es-ES" sz="1800" b="1" dirty="0" smtClean="0"/>
              <a:t>Aleatorio() </a:t>
            </a:r>
            <a:r>
              <a:rPr lang="es-ES" sz="1800" dirty="0" smtClean="0"/>
              <a:t>genera un </a:t>
            </a:r>
            <a:r>
              <a:rPr lang="es-ES" sz="1800" b="1" dirty="0" smtClean="0"/>
              <a:t>número real </a:t>
            </a:r>
            <a:r>
              <a:rPr lang="es-ES" sz="1800" dirty="0" smtClean="0"/>
              <a:t>X que sigue una distribución uniforme en el rango de 0 a 1. Realmente genera un número real en el rango: [0, 1&gt;</a:t>
            </a:r>
          </a:p>
          <a:p>
            <a:pPr marL="0" lvl="1" indent="-514350" eaLnBrk="1" hangingPunct="1">
              <a:buSzPct val="100000"/>
              <a:buFont typeface="Wingdings" pitchFamily="2" charset="2"/>
              <a:buChar char="Ø"/>
            </a:pPr>
            <a:r>
              <a:rPr lang="es-ES" sz="1800" dirty="0" smtClean="0"/>
              <a:t>La función </a:t>
            </a:r>
            <a:r>
              <a:rPr lang="es-ES" sz="1800" b="1" dirty="0" err="1" smtClean="0"/>
              <a:t>Aleatorio.entre</a:t>
            </a:r>
            <a:r>
              <a:rPr lang="es-ES" sz="1800" b="1" dirty="0" smtClean="0"/>
              <a:t>(a, b) </a:t>
            </a:r>
            <a:r>
              <a:rPr lang="es-ES" sz="1800" dirty="0" smtClean="0"/>
              <a:t>genera un </a:t>
            </a:r>
            <a:r>
              <a:rPr lang="es-ES" sz="1800" b="1" dirty="0" smtClean="0"/>
              <a:t>número entero </a:t>
            </a:r>
            <a:r>
              <a:rPr lang="es-ES" sz="1800" dirty="0" smtClean="0"/>
              <a:t>X en el rango [a, b]</a:t>
            </a:r>
          </a:p>
          <a:p>
            <a:pPr marL="0" lvl="1" indent="-514350" eaLnBrk="1" hangingPunct="1">
              <a:buSzPct val="100000"/>
              <a:buFont typeface="Wingdings" pitchFamily="2" charset="2"/>
              <a:buChar char="Ø"/>
            </a:pPr>
            <a:r>
              <a:rPr lang="es-ES" sz="1800" dirty="0" smtClean="0"/>
              <a:t>Estas funciones se recalculan dinámicamente (generan nuevos números)  cada vez que se hace un nuevo cálculo en la hoja. Por ello, es conveniente copiar los valores generados en lugar de las fórmulas, de tal manera que los valores queden estáticos.</a:t>
            </a:r>
            <a:endParaRPr lang="pt-BR" sz="1800" dirty="0" smtClean="0"/>
          </a:p>
        </p:txBody>
      </p:sp>
      <p:sp>
        <p:nvSpPr>
          <p:cNvPr id="5" name="Rectangle 3"/>
          <p:cNvSpPr txBox="1">
            <a:spLocks noChangeArrowheads="1"/>
          </p:cNvSpPr>
          <p:nvPr/>
        </p:nvSpPr>
        <p:spPr bwMode="auto">
          <a:xfrm>
            <a:off x="323528" y="4365104"/>
            <a:ext cx="8820472" cy="24928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1" indent="-514350" algn="l" defTabSz="914400" rtl="0" eaLnBrk="1" fontAlgn="base" latinLnBrk="0" hangingPunct="1">
              <a:lnSpc>
                <a:spcPct val="100000"/>
              </a:lnSpc>
              <a:spcBef>
                <a:spcPct val="20000"/>
              </a:spcBef>
              <a:spcAft>
                <a:spcPct val="0"/>
              </a:spcAft>
              <a:buClr>
                <a:schemeClr val="tx2"/>
              </a:buClr>
              <a:buSzPct val="100000"/>
              <a:buFont typeface="Wingdings" pitchFamily="2" charset="2"/>
              <a:buNone/>
              <a:tabLst/>
              <a:defRPr/>
            </a:pPr>
            <a:r>
              <a:rPr kumimoji="0" lang="es-PE" sz="2000" b="1" i="0" u="none" strike="noStrike" kern="0" cap="none" spc="0" normalizeH="0" baseline="0" noProof="0" dirty="0" smtClean="0">
                <a:ln>
                  <a:noFill/>
                </a:ln>
                <a:solidFill>
                  <a:schemeClr val="tx1"/>
                </a:solidFill>
                <a:effectLst/>
                <a:uLnTx/>
                <a:uFillTx/>
                <a:latin typeface="+mn-lt"/>
              </a:rPr>
              <a:t>Ejercicios:</a:t>
            </a:r>
          </a:p>
          <a:p>
            <a:pPr marL="0" marR="0" lvl="1" indent="-514350" algn="l" defTabSz="914400" rtl="0" eaLnBrk="1" fontAlgn="base" latinLnBrk="0" hangingPunct="1">
              <a:lnSpc>
                <a:spcPct val="100000"/>
              </a:lnSpc>
              <a:spcBef>
                <a:spcPct val="20000"/>
              </a:spcBef>
              <a:spcAft>
                <a:spcPct val="0"/>
              </a:spcAft>
              <a:buClr>
                <a:schemeClr val="tx2"/>
              </a:buClr>
              <a:buSzPct val="100000"/>
              <a:buFont typeface="+mj-lt"/>
              <a:buAutoNum type="arabicPeriod"/>
              <a:tabLst/>
              <a:defRPr/>
            </a:pPr>
            <a:r>
              <a:rPr lang="es-PE" sz="2000" kern="0" dirty="0" smtClean="0">
                <a:latin typeface="+mn-lt"/>
              </a:rPr>
              <a:t>Generar 20 números aleatorios reales en el rango de 0 a 1</a:t>
            </a:r>
          </a:p>
          <a:p>
            <a:pPr marL="0" lvl="1" indent="-514350">
              <a:spcBef>
                <a:spcPct val="20000"/>
              </a:spcBef>
              <a:buClr>
                <a:schemeClr val="tx2"/>
              </a:buClr>
              <a:buSzPct val="100000"/>
              <a:buFont typeface="+mj-lt"/>
              <a:buAutoNum type="arabicPeriod"/>
            </a:pPr>
            <a:r>
              <a:rPr lang="es-PE" sz="2000" kern="0" dirty="0" smtClean="0"/>
              <a:t>Generar 20 números aleatorios enteros en el rango de 1 a 6</a:t>
            </a:r>
          </a:p>
          <a:p>
            <a:pPr marL="0" lvl="1" indent="-514350">
              <a:spcBef>
                <a:spcPct val="20000"/>
              </a:spcBef>
              <a:buClr>
                <a:schemeClr val="tx2"/>
              </a:buClr>
              <a:buSzPct val="100000"/>
              <a:buFont typeface="+mj-lt"/>
              <a:buAutoNum type="arabicPeriod"/>
            </a:pPr>
            <a:r>
              <a:rPr lang="es-PE" sz="2000" kern="0" dirty="0" smtClean="0"/>
              <a:t>Generar 20 números aleatorios reales en el rango de 2 a 5</a:t>
            </a:r>
          </a:p>
          <a:p>
            <a:pPr marL="0" lvl="1" indent="-514350">
              <a:spcBef>
                <a:spcPct val="20000"/>
              </a:spcBef>
              <a:buClr>
                <a:schemeClr val="tx2"/>
              </a:buClr>
              <a:buSzPct val="100000"/>
              <a:buFont typeface="+mj-lt"/>
              <a:buAutoNum type="arabicPeriod"/>
            </a:pPr>
            <a:endParaRPr lang="es-PE" sz="2000" kern="0" dirty="0" smtClean="0"/>
          </a:p>
          <a:p>
            <a:pPr marL="0" marR="0" lvl="1" indent="-514350" algn="l" defTabSz="914400" rtl="0" eaLnBrk="1" fontAlgn="base" latinLnBrk="0" hangingPunct="1">
              <a:lnSpc>
                <a:spcPct val="100000"/>
              </a:lnSpc>
              <a:spcBef>
                <a:spcPct val="20000"/>
              </a:spcBef>
              <a:spcAft>
                <a:spcPct val="0"/>
              </a:spcAft>
              <a:buClr>
                <a:schemeClr val="tx2"/>
              </a:buClr>
              <a:buSzPct val="100000"/>
              <a:buFont typeface="+mj-lt"/>
              <a:buAutoNum type="arabicPeriod"/>
              <a:tabLst/>
              <a:defRPr/>
            </a:pPr>
            <a:endParaRPr lang="es-PE" sz="2000" kern="0" dirty="0" smtClean="0">
              <a:latin typeface="+mn-lt"/>
            </a:endParaRPr>
          </a:p>
          <a:p>
            <a:pPr marL="0" marR="0" lvl="1" indent="-514350" algn="l" defTabSz="914400" rtl="0" eaLnBrk="1" fontAlgn="base" latinLnBrk="0" hangingPunct="1">
              <a:lnSpc>
                <a:spcPct val="100000"/>
              </a:lnSpc>
              <a:spcBef>
                <a:spcPct val="20000"/>
              </a:spcBef>
              <a:spcAft>
                <a:spcPct val="0"/>
              </a:spcAft>
              <a:buClr>
                <a:schemeClr val="tx2"/>
              </a:buClr>
              <a:buSzPct val="100000"/>
              <a:buFont typeface="+mj-lt"/>
              <a:buAutoNum type="arabicPeriod"/>
              <a:tabLst/>
              <a:defRPr/>
            </a:pPr>
            <a:endParaRPr lang="es-PE" sz="2000" kern="0" dirty="0" smtClean="0">
              <a:latin typeface="+mn-lt"/>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fade">
                                      <p:cBhvr>
                                        <p:cTn id="7" dur="2000"/>
                                        <p:tgtEl>
                                          <p:spTgt spid="163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6">
                                            <p:txEl>
                                              <p:pRg st="0" end="0"/>
                                            </p:txEl>
                                          </p:spTgt>
                                        </p:tgtEl>
                                        <p:attrNameLst>
                                          <p:attrName>style.visibility</p:attrName>
                                        </p:attrNameLst>
                                      </p:cBhvr>
                                      <p:to>
                                        <p:strVal val="visible"/>
                                      </p:to>
                                    </p:set>
                                    <p:animEffect transition="in" filter="wipe(left)">
                                      <p:cBhvr>
                                        <p:cTn id="12" dur="500"/>
                                        <p:tgtEl>
                                          <p:spTgt spid="1638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386">
                                            <p:txEl>
                                              <p:pRg st="1" end="1"/>
                                            </p:txEl>
                                          </p:spTgt>
                                        </p:tgtEl>
                                        <p:attrNameLst>
                                          <p:attrName>style.visibility</p:attrName>
                                        </p:attrNameLst>
                                      </p:cBhvr>
                                      <p:to>
                                        <p:strVal val="visible"/>
                                      </p:to>
                                    </p:set>
                                    <p:animEffect transition="in" filter="wipe(left)">
                                      <p:cBhvr>
                                        <p:cTn id="17" dur="500"/>
                                        <p:tgtEl>
                                          <p:spTgt spid="1638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386">
                                            <p:txEl>
                                              <p:pRg st="2" end="2"/>
                                            </p:txEl>
                                          </p:spTgt>
                                        </p:tgtEl>
                                        <p:attrNameLst>
                                          <p:attrName>style.visibility</p:attrName>
                                        </p:attrNameLst>
                                      </p:cBhvr>
                                      <p:to>
                                        <p:strVal val="visible"/>
                                      </p:to>
                                    </p:set>
                                    <p:animEffect transition="in" filter="wipe(left)">
                                      <p:cBhvr>
                                        <p:cTn id="22" dur="500"/>
                                        <p:tgtEl>
                                          <p:spTgt spid="1638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wipe(left)">
                                      <p:cBhvr>
                                        <p:cTn id="27" dur="10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wipe(left)">
                                      <p:cBhvr>
                                        <p:cTn id="32" dur="1000"/>
                                        <p:tgtEl>
                                          <p:spTgt spid="5">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Effect transition="in" filter="wipe(left)">
                                      <p:cBhvr>
                                        <p:cTn id="37" dur="1000"/>
                                        <p:tgtEl>
                                          <p:spTgt spid="5">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Effect transition="in" filter="wipe(left)">
                                      <p:cBhvr>
                                        <p:cTn id="42"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6" grpId="0" build="p" bldLvl="2"/>
      <p:bldP spid="5" grpId="0" build="p" bldLvl="2"/>
    </p:bldLst>
  </p:timing>
</p:sld>
</file>

<file path=ppt/theme/theme1.xml><?xml version="1.0" encoding="utf-8"?>
<a:theme xmlns:a="http://schemas.openxmlformats.org/drawingml/2006/main" name="Nivel">
  <a:themeElements>
    <a:clrScheme name="Ni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fontScheme name="Ni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i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Ni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Ni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Ni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Ni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Ni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Ni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Ni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1830</TotalTime>
  <Words>355</Words>
  <Application>Microsoft Office PowerPoint</Application>
  <PresentationFormat>Presentación en pantalla (4:3)</PresentationFormat>
  <Paragraphs>37</Paragraphs>
  <Slides>6</Slides>
  <Notes>2</Notes>
  <HiddenSlides>0</HiddenSlides>
  <MMClips>0</MMClips>
  <ScaleCrop>false</ScaleCrop>
  <HeadingPairs>
    <vt:vector size="4" baseType="variant">
      <vt:variant>
        <vt:lpstr>Tema</vt:lpstr>
      </vt:variant>
      <vt:variant>
        <vt:i4>1</vt:i4>
      </vt:variant>
      <vt:variant>
        <vt:lpstr>Títulos de diapositiva</vt:lpstr>
      </vt:variant>
      <vt:variant>
        <vt:i4>6</vt:i4>
      </vt:variant>
    </vt:vector>
  </HeadingPairs>
  <TitlesOfParts>
    <vt:vector size="7" baseType="lpstr">
      <vt:lpstr>Nivel</vt:lpstr>
      <vt:lpstr>Estadística Descriptiva</vt:lpstr>
      <vt:lpstr>Contenido</vt:lpstr>
      <vt:lpstr>Tablas de frecuencia y gráficos en Excel. Variables cualitativas</vt:lpstr>
      <vt:lpstr>Tablas de frecuencia y gráficos en Excel. Variables cuantitativa discreta</vt:lpstr>
      <vt:lpstr>Tablas de frecuencia y gráficos en Excel. Tabla de frecuencia por intervalos</vt:lpstr>
      <vt:lpstr>Generación de números aleatorios</vt:lpstr>
    </vt:vector>
  </TitlesOfParts>
  <Company>Universidad Carlos III de Madrid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MA611</dc:title>
  <dc:creator>Miguel Sierra</dc:creator>
  <cp:lastModifiedBy>Miguel Sierra</cp:lastModifiedBy>
  <cp:revision>201</cp:revision>
  <dcterms:created xsi:type="dcterms:W3CDTF">2005-06-15T14:13:01Z</dcterms:created>
  <dcterms:modified xsi:type="dcterms:W3CDTF">2014-03-26T05:36:48Z</dcterms:modified>
</cp:coreProperties>
</file>