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</p:sldMasterIdLst>
  <p:notesMasterIdLst>
    <p:notesMasterId r:id="rId53"/>
  </p:notesMasterIdLst>
  <p:handoutMasterIdLst>
    <p:handoutMasterId r:id="rId54"/>
  </p:handoutMasterIdLst>
  <p:sldIdLst>
    <p:sldId id="256" r:id="rId2"/>
    <p:sldId id="265" r:id="rId3"/>
    <p:sldId id="268" r:id="rId4"/>
    <p:sldId id="267" r:id="rId5"/>
    <p:sldId id="270" r:id="rId6"/>
    <p:sldId id="271" r:id="rId7"/>
    <p:sldId id="269" r:id="rId8"/>
    <p:sldId id="261" r:id="rId9"/>
    <p:sldId id="263" r:id="rId10"/>
    <p:sldId id="260" r:id="rId11"/>
    <p:sldId id="277" r:id="rId12"/>
    <p:sldId id="278" r:id="rId13"/>
    <p:sldId id="283" r:id="rId14"/>
    <p:sldId id="286" r:id="rId15"/>
    <p:sldId id="323" r:id="rId16"/>
    <p:sldId id="324" r:id="rId17"/>
    <p:sldId id="325" r:id="rId18"/>
    <p:sldId id="289" r:id="rId19"/>
    <p:sldId id="326" r:id="rId20"/>
    <p:sldId id="328" r:id="rId21"/>
    <p:sldId id="327" r:id="rId22"/>
    <p:sldId id="329" r:id="rId23"/>
    <p:sldId id="330" r:id="rId24"/>
    <p:sldId id="319" r:id="rId25"/>
    <p:sldId id="318" r:id="rId26"/>
    <p:sldId id="320" r:id="rId27"/>
    <p:sldId id="306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47" r:id="rId42"/>
    <p:sldId id="349" r:id="rId43"/>
    <p:sldId id="350" r:id="rId44"/>
    <p:sldId id="351" r:id="rId45"/>
    <p:sldId id="352" r:id="rId46"/>
    <p:sldId id="353" r:id="rId47"/>
    <p:sldId id="354" r:id="rId48"/>
    <p:sldId id="355" r:id="rId49"/>
    <p:sldId id="356" r:id="rId50"/>
    <p:sldId id="357" r:id="rId51"/>
    <p:sldId id="358" r:id="rId52"/>
  </p:sldIdLst>
  <p:sldSz cx="9144000" cy="6858000" type="screen4x3"/>
  <p:notesSz cx="6797675" cy="9928225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A34"/>
    <a:srgbClr val="000000"/>
    <a:srgbClr val="FFFFFF"/>
    <a:srgbClr val="FF3300"/>
    <a:srgbClr val="99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 autoAdjust="0"/>
    <p:restoredTop sz="94711" autoAdjust="0"/>
  </p:normalViewPr>
  <p:slideViewPr>
    <p:cSldViewPr>
      <p:cViewPr varScale="1">
        <p:scale>
          <a:sx n="76" d="100"/>
          <a:sy n="76" d="100"/>
        </p:scale>
        <p:origin x="141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40"/>
            <a:ext cx="2946065" cy="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55" tIns="0" rIns="19155" bIns="0" numCol="1" anchor="t" anchorCtr="0" compatLnSpc="1">
            <a:prstTxWarp prst="textNoShape">
              <a:avLst/>
            </a:prstTxWarp>
          </a:bodyPr>
          <a:lstStyle>
            <a:lvl1pPr defTabSz="918877" eaLnBrk="0" hangingPunct="0">
              <a:defRPr sz="1000" i="1"/>
            </a:lvl1pPr>
          </a:lstStyle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11" y="9240"/>
            <a:ext cx="2946064" cy="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55" tIns="0" rIns="19155" bIns="0" numCol="1" anchor="t" anchorCtr="0" compatLnSpc="1">
            <a:prstTxWarp prst="textNoShape">
              <a:avLst/>
            </a:prstTxWarp>
          </a:bodyPr>
          <a:lstStyle>
            <a:lvl1pPr algn="r" defTabSz="918877" eaLnBrk="0" hangingPunct="0">
              <a:defRPr sz="1000" i="1"/>
            </a:lvl1pPr>
          </a:lstStyle>
          <a:p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2372"/>
            <a:ext cx="2946065" cy="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55" tIns="0" rIns="19155" bIns="0" numCol="1" anchor="b" anchorCtr="0" compatLnSpc="1">
            <a:prstTxWarp prst="textNoShape">
              <a:avLst/>
            </a:prstTxWarp>
          </a:bodyPr>
          <a:lstStyle>
            <a:lvl1pPr defTabSz="918877" eaLnBrk="0" hangingPunct="0">
              <a:defRPr sz="1000" i="1"/>
            </a:lvl1pPr>
          </a:lstStyle>
          <a:p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11" y="9452372"/>
            <a:ext cx="2946064" cy="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55" tIns="0" rIns="19155" bIns="0" numCol="1" anchor="b" anchorCtr="0" compatLnSpc="1">
            <a:prstTxWarp prst="textNoShape">
              <a:avLst/>
            </a:prstTxWarp>
          </a:bodyPr>
          <a:lstStyle>
            <a:lvl1pPr algn="r" defTabSz="918877" eaLnBrk="0" hangingPunct="0">
              <a:defRPr sz="1000" i="1"/>
            </a:lvl1pPr>
          </a:lstStyle>
          <a:p>
            <a:fld id="{80291A71-08FE-49C6-AE08-4722B1C0A23C}" type="slidenum">
              <a:rPr lang="es-ES_tradnl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40"/>
            <a:ext cx="2946065" cy="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55" tIns="0" rIns="19155" bIns="0" numCol="1" anchor="t" anchorCtr="0" compatLnSpc="1">
            <a:prstTxWarp prst="textNoShape">
              <a:avLst/>
            </a:prstTxWarp>
          </a:bodyPr>
          <a:lstStyle>
            <a:lvl1pPr defTabSz="765731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11" y="9240"/>
            <a:ext cx="2946064" cy="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55" tIns="0" rIns="19155" bIns="0" numCol="1" anchor="t" anchorCtr="0" compatLnSpc="1">
            <a:prstTxWarp prst="textNoShape">
              <a:avLst/>
            </a:prstTxWarp>
          </a:bodyPr>
          <a:lstStyle>
            <a:lvl1pPr algn="r" defTabSz="765731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2372"/>
            <a:ext cx="2946065" cy="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55" tIns="0" rIns="19155" bIns="0" numCol="1" anchor="b" anchorCtr="0" compatLnSpc="1">
            <a:prstTxWarp prst="textNoShape">
              <a:avLst/>
            </a:prstTxWarp>
          </a:bodyPr>
          <a:lstStyle>
            <a:lvl1pPr defTabSz="765731" eaLnBrk="0" hangingPunct="0">
              <a:defRPr sz="1000" i="1"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11" y="9452372"/>
            <a:ext cx="2946064" cy="4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155" tIns="0" rIns="19155" bIns="0" numCol="1" anchor="b" anchorCtr="0" compatLnSpc="1">
            <a:prstTxWarp prst="textNoShape">
              <a:avLst/>
            </a:prstTxWarp>
          </a:bodyPr>
          <a:lstStyle>
            <a:lvl1pPr algn="r" defTabSz="765731" eaLnBrk="0" hangingPunct="0">
              <a:defRPr sz="1000" i="1">
                <a:latin typeface="Times New Roman" pitchFamily="18" charset="0"/>
              </a:defRPr>
            </a:lvl1pPr>
          </a:lstStyle>
          <a:p>
            <a:fld id="{D13BAE0C-A4CC-489C-B454-24510E9F5AE5}" type="slidenum">
              <a:rPr lang="es-ES_tradnl"/>
              <a:pPr/>
              <a:t>‹Nº›</a:t>
            </a:fld>
            <a:endParaRPr lang="es-ES_tradnl"/>
          </a:p>
        </p:txBody>
      </p:sp>
      <p:sp>
        <p:nvSpPr>
          <p:cNvPr id="75782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7913" y="863600"/>
            <a:ext cx="4641850" cy="3481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66" y="4718486"/>
            <a:ext cx="4983544" cy="417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82" tIns="46291" rIns="92582" bIns="462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editar el estilo del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FE8D30A-7ED6-4C44-BC98-E74EA2E0DBBE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176E79F-4D9C-4929-BFA3-CDDCF0B66CA1}" type="slidenum">
              <a:rPr lang="es-ES_tradnl"/>
              <a:pPr/>
              <a:t>10</a:t>
            </a:fld>
            <a:endParaRPr lang="es-ES_tradnl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998EF5E-3542-4A5C-9711-B8BC13442721}" type="slidenum">
              <a:rPr lang="es-ES_tradnl"/>
              <a:pPr/>
              <a:t>11</a:t>
            </a:fld>
            <a:endParaRPr lang="es-ES_tradnl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13CAE8C-CCAE-4CC0-8BC5-D32245853545}" type="slidenum">
              <a:rPr lang="es-ES_tradnl"/>
              <a:pPr/>
              <a:t>12</a:t>
            </a:fld>
            <a:endParaRPr lang="es-ES_tradnl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950C05B-1B61-464F-9CB4-80FF89BD11E4}" type="slidenum">
              <a:rPr lang="es-ES_tradnl"/>
              <a:pPr/>
              <a:t>13</a:t>
            </a:fld>
            <a:endParaRPr lang="es-ES_tradnl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D595B67-5B90-4666-AF00-47E4ED63D455}" type="slidenum">
              <a:rPr lang="es-ES_tradnl"/>
              <a:pPr/>
              <a:t>14</a:t>
            </a:fld>
            <a:endParaRPr lang="es-ES_tradnl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873D36F-F6A8-48A2-A9B8-FC2DA68151EB}" type="slidenum">
              <a:rPr lang="es-ES_tradnl"/>
              <a:pPr/>
              <a:t>15</a:t>
            </a:fld>
            <a:endParaRPr lang="es-ES_tradnl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C0A63A6-D0B7-4152-8885-0E2E8FD270B8}" type="slidenum">
              <a:rPr lang="es-ES_tradnl"/>
              <a:pPr/>
              <a:t>16</a:t>
            </a:fld>
            <a:endParaRPr lang="es-ES_tradnl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C509CBB-FC18-4CEA-A83B-DD18BF512E9E}" type="slidenum">
              <a:rPr lang="es-ES_tradnl"/>
              <a:pPr/>
              <a:t>17</a:t>
            </a:fld>
            <a:endParaRPr lang="es-ES_tradnl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05879D7-752B-46F6-915C-6E36575DD4C5}" type="slidenum">
              <a:rPr lang="es-ES_tradnl"/>
              <a:pPr/>
              <a:t>18</a:t>
            </a:fld>
            <a:endParaRPr lang="es-ES_tradnl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1445CF8-B13A-447C-9C0B-70359CE16970}" type="slidenum">
              <a:rPr lang="es-ES_tradnl"/>
              <a:pPr/>
              <a:t>19</a:t>
            </a:fld>
            <a:endParaRPr lang="es-ES_tradnl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232FA20-1A2C-4F01-9372-ECAE50F86FCF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4CD0C47-37FF-4E43-B05B-4F77D83EA634}" type="slidenum">
              <a:rPr lang="es-ES_tradnl"/>
              <a:pPr/>
              <a:t>20</a:t>
            </a:fld>
            <a:endParaRPr lang="es-ES_tradnl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9126A10-B3E0-4E96-B68B-4C33513F2A25}" type="slidenum">
              <a:rPr lang="es-ES_tradnl"/>
              <a:pPr/>
              <a:t>21</a:t>
            </a:fld>
            <a:endParaRPr lang="es-ES_tradnl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DE9AA74-9D6D-418B-9179-C767C8F18E31}" type="slidenum">
              <a:rPr lang="es-ES_tradnl"/>
              <a:pPr/>
              <a:t>22</a:t>
            </a:fld>
            <a:endParaRPr lang="es-ES_tradnl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A47C59B-8680-4D6B-8620-9179E8BA9D90}" type="slidenum">
              <a:rPr lang="es-ES_tradnl"/>
              <a:pPr/>
              <a:t>23</a:t>
            </a:fld>
            <a:endParaRPr lang="es-ES_tradnl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0DE7A45-4B20-4612-A492-D4AA08907D25}" type="slidenum">
              <a:rPr lang="es-ES_tradnl"/>
              <a:pPr/>
              <a:t>24</a:t>
            </a:fld>
            <a:endParaRPr lang="es-ES_tradnl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81705F8-C206-4BB7-95AB-291DD4747F4C}" type="slidenum">
              <a:rPr lang="es-ES_tradnl"/>
              <a:pPr/>
              <a:t>25</a:t>
            </a:fld>
            <a:endParaRPr lang="es-ES_tradnl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9A5D0C9-C6EA-4C6F-9307-16896E1E108D}" type="slidenum">
              <a:rPr lang="es-ES_tradnl"/>
              <a:pPr/>
              <a:t>26</a:t>
            </a:fld>
            <a:endParaRPr lang="es-ES_tradnl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05FEBCA-35C3-4EDB-ABA3-745FB2A2E33E}" type="slidenum">
              <a:rPr lang="es-ES_tradnl"/>
              <a:pPr/>
              <a:t>27</a:t>
            </a:fld>
            <a:endParaRPr lang="es-ES_tradnl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5B5404E-B727-41F2-95F5-CEEC39C5E450}" type="slidenum">
              <a:rPr lang="es-ES_tradnl"/>
              <a:pPr/>
              <a:t>28</a:t>
            </a:fld>
            <a:endParaRPr lang="es-ES_tradnl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D41C46-2181-4F66-91E9-C23376B201BE}" type="slidenum">
              <a:rPr lang="es-ES_tradnl"/>
              <a:pPr/>
              <a:t>29</a:t>
            </a:fld>
            <a:endParaRPr lang="es-ES_tradnl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44657F6-F07A-45D1-9D0B-9DE9A2B08623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2FBFB56-AA1B-41E7-B8CB-8F1424F107D9}" type="slidenum">
              <a:rPr lang="es-ES_tradnl"/>
              <a:pPr/>
              <a:t>30</a:t>
            </a:fld>
            <a:endParaRPr lang="es-ES_tradnl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0239894-048C-49F3-A375-C358D3C1CD20}" type="slidenum">
              <a:rPr lang="es-ES_tradnl"/>
              <a:pPr/>
              <a:t>31</a:t>
            </a:fld>
            <a:endParaRPr lang="es-ES_tradnl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B554408-A944-46D7-B037-71E7BF3DDAAC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FEC8EAE-7C86-4D85-8479-AC3DE4DD0CB7}" type="slidenum">
              <a:rPr lang="es-ES_tradnl"/>
              <a:pPr/>
              <a:t>33</a:t>
            </a:fld>
            <a:endParaRPr lang="es-ES_tradnl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89CA02D-E532-4926-B5D4-49DD2BE7D584}" type="slidenum">
              <a:rPr lang="es-ES_tradnl"/>
              <a:pPr/>
              <a:t>34</a:t>
            </a:fld>
            <a:endParaRPr lang="es-ES_tradnl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EC17143-2276-4E06-A707-39110D6E5462}" type="slidenum">
              <a:rPr lang="es-ES_tradnl"/>
              <a:pPr/>
              <a:t>35</a:t>
            </a:fld>
            <a:endParaRPr lang="es-ES_tradnl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3E95DE1-E453-4E72-9C2E-15034E509F4E}" type="slidenum">
              <a:rPr lang="es-ES_tradnl"/>
              <a:pPr/>
              <a:t>36</a:t>
            </a:fld>
            <a:endParaRPr lang="es-ES_tradnl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E55C1B4-73ED-4D51-9C95-B3A8C608D0B8}" type="slidenum">
              <a:rPr lang="es-ES_tradnl"/>
              <a:pPr/>
              <a:t>37</a:t>
            </a:fld>
            <a:endParaRPr lang="es-ES_tradnl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663E4A8-18B3-4912-B73F-5475EF52306D}" type="slidenum">
              <a:rPr lang="es-ES_tradnl"/>
              <a:pPr/>
              <a:t>38</a:t>
            </a:fld>
            <a:endParaRPr lang="es-ES_tradnl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B5DFC57-81E2-4B1E-8173-3ADB6B43A8CF}" type="slidenum">
              <a:rPr lang="es-ES_tradnl"/>
              <a:pPr/>
              <a:t>39</a:t>
            </a:fld>
            <a:endParaRPr lang="es-ES_tradnl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06F4F0A-2F6B-4DE3-AC0C-11C0E86A6E9D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  <p:sp>
        <p:nvSpPr>
          <p:cNvPr id="7987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F8474AC-4DE5-4AFD-AE12-5DB3850F3AB4}" type="slidenum">
              <a:rPr lang="es-ES_tradnl"/>
              <a:pPr/>
              <a:t>40</a:t>
            </a:fld>
            <a:endParaRPr lang="es-ES_tradnl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6557984-EB49-4020-B8AA-0947DDA03152}" type="slidenum">
              <a:rPr lang="es-ES_tradnl"/>
              <a:pPr/>
              <a:t>41</a:t>
            </a:fld>
            <a:endParaRPr lang="es-ES_tradnl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5B978CC-F99C-4F7E-BCCF-2EF7DEE5E93E}" type="slidenum">
              <a:rPr lang="es-ES_tradnl"/>
              <a:pPr/>
              <a:t>42</a:t>
            </a:fld>
            <a:endParaRPr lang="es-ES_tradnl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A216E1-E6DD-4475-97BF-0047635568B7}" type="slidenum">
              <a:rPr lang="es-ES_tradnl"/>
              <a:pPr/>
              <a:t>43</a:t>
            </a:fld>
            <a:endParaRPr lang="es-ES_tradnl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2ABB880-3185-4373-89A8-26FBAD4AC1A0}" type="slidenum">
              <a:rPr lang="es-ES_tradnl"/>
              <a:pPr/>
              <a:t>44</a:t>
            </a:fld>
            <a:endParaRPr lang="es-ES_tradnl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AAB71D6-4BDF-4C8C-81FE-6A33931818C6}" type="slidenum">
              <a:rPr lang="es-ES_tradnl"/>
              <a:pPr/>
              <a:t>45</a:t>
            </a:fld>
            <a:endParaRPr lang="es-ES_tradnl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84289AE-582C-47C6-B5E0-A6F10C26AC2D}" type="slidenum">
              <a:rPr lang="es-ES_tradnl"/>
              <a:pPr/>
              <a:t>46</a:t>
            </a:fld>
            <a:endParaRPr lang="es-ES_tradnl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03BF5D8-250B-4544-80FD-17F0A3E29615}" type="slidenum">
              <a:rPr lang="es-ES_tradnl"/>
              <a:pPr/>
              <a:t>47</a:t>
            </a:fld>
            <a:endParaRPr lang="es-ES_tradnl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8CC2392-C229-46E1-A508-5C1221DC8D29}" type="slidenum">
              <a:rPr lang="es-ES_tradnl"/>
              <a:pPr/>
              <a:t>48</a:t>
            </a:fld>
            <a:endParaRPr lang="es-ES_tradnl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E80AA2-2643-42F7-ADEB-3F17C7E87B2C}" type="slidenum">
              <a:rPr lang="es-ES_tradnl"/>
              <a:pPr/>
              <a:t>49</a:t>
            </a:fld>
            <a:endParaRPr lang="es-ES_tradnl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E1A1C82-C3A6-4CD9-B950-AEB754CAA4EA}" type="slidenum">
              <a:rPr lang="es-ES_tradnl"/>
              <a:pPr/>
              <a:t>5</a:t>
            </a:fld>
            <a:endParaRPr lang="es-ES_tradnl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D9878B-6B89-4643-848F-C7F091B79881}" type="slidenum">
              <a:rPr lang="es-ES_tradnl"/>
              <a:pPr/>
              <a:t>50</a:t>
            </a:fld>
            <a:endParaRPr lang="es-ES_tradnl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A216E1-E6DD-4475-97BF-0047635568B7}" type="slidenum">
              <a:rPr lang="es-ES_tradnl"/>
              <a:pPr/>
              <a:t>51</a:t>
            </a:fld>
            <a:endParaRPr lang="es-ES_tradnl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69120D1-21A9-40B7-986D-B7034CEB57EA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D988A5B-3AD9-49CE-A8B0-841722C8EAED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4AE4D66-96FB-485E-8251-AB997FE7F82A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4988BDB-AE3A-497A-A12D-808283D9816A}" type="slidenum">
              <a:rPr lang="es-ES_tradnl"/>
              <a:pPr/>
              <a:t>9</a:t>
            </a:fld>
            <a:endParaRPr lang="es-ES_tradnl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11B2C-CD9F-408E-8BD2-891E59B2CF38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1296E-32BB-4EEE-A437-49FBE514067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B2AF2-8DD7-420A-A7F3-91842C473C6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8598E-F9F6-4C62-8663-ED5C6A15D85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E65B-9E74-4822-BB71-C28C4E6819E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69E8-5CC0-47CA-BB9E-C510EECC79D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9A7F-F3EE-499D-B108-3906E547596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B6ED9-D98C-4E82-8B9B-A83C285BADB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41BB5-A678-42C9-9248-58B6250F595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B6FB-BF48-4AC8-BF47-588E694B662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198FC-E41C-45EB-967F-644A8C8278E5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E788-BCAE-493D-8E31-0EE2273263A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2EB07-A9EE-4284-9BF6-B249A9AD47AC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Haga clic para cambiar el estilo de título	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/>
              <a:t>Haga clic para modificar el estilo de texto del patrón</a:t>
            </a:r>
          </a:p>
          <a:p>
            <a:pPr lvl="1"/>
            <a:r>
              <a:rPr lang="es-PE"/>
              <a:t>Segundo nivel</a:t>
            </a:r>
          </a:p>
          <a:p>
            <a:pPr lvl="2"/>
            <a:r>
              <a:rPr lang="es-PE"/>
              <a:t>Tercer nivel</a:t>
            </a:r>
          </a:p>
          <a:p>
            <a:pPr lvl="3"/>
            <a:r>
              <a:rPr lang="es-PE"/>
              <a:t>Cuarto nivel</a:t>
            </a:r>
          </a:p>
          <a:p>
            <a:pPr lvl="4"/>
            <a:r>
              <a:rPr lang="es-PE"/>
              <a:t>Quinto nivel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815993-AEB0-4E09-A422-87515806DC3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  <p:sldLayoutId id="2147483658" r:id="rId12"/>
    <p:sldLayoutId id="21474836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1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2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23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2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26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2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3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32.png"/><Relationship Id="rId4" Type="http://schemas.openxmlformats.org/officeDocument/2006/relationships/oleObject" Target="../embeddings/oleObject3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3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4.png"/><Relationship Id="rId4" Type="http://schemas.openxmlformats.org/officeDocument/2006/relationships/oleObject" Target="../embeddings/oleObject3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3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38.png"/><Relationship Id="rId4" Type="http://schemas.openxmlformats.org/officeDocument/2006/relationships/oleObject" Target="../embeddings/oleObject38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/>
          </p:cNvGraphicFramePr>
          <p:nvPr/>
        </p:nvGraphicFramePr>
        <p:xfrm>
          <a:off x="4264025" y="3219450"/>
          <a:ext cx="110013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n de mapa de bits" r:id="rId4" imgW="352102" imgH="323638" progId="PBrush">
                  <p:embed/>
                </p:oleObj>
              </mc:Choice>
              <mc:Fallback>
                <p:oleObj name="Imagen de mapa de bits" r:id="rId4" imgW="352102" imgH="323638" progId="PBrush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3219450"/>
                        <a:ext cx="110013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2411413" y="1989138"/>
            <a:ext cx="44577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s-ES_tradnl" sz="3600" b="1">
                <a:solidFill>
                  <a:srgbClr val="0000FF"/>
                </a:solidFill>
                <a:latin typeface="Tahoma" charset="0"/>
              </a:rPr>
              <a:t>HOJA DE CÁLCULO</a:t>
            </a:r>
            <a:endParaRPr lang="es-ES" sz="3600" b="1">
              <a:solidFill>
                <a:srgbClr val="0000FF"/>
              </a:solidFill>
              <a:latin typeface="Tahoma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3178175" cy="70643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 dirty="0">
                <a:solidFill>
                  <a:srgbClr val="0000FF"/>
                </a:solidFill>
              </a:rPr>
              <a:t>NÚMEROS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497888" cy="936625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 sz="2800"/>
              <a:t>Si el primer carácter de la celda es un número, la hoja supone que el valor es numérico.	    237</a:t>
            </a:r>
            <a:r>
              <a:rPr lang="es-ES_tradnl" sz="2800" b="1"/>
              <a:t>	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683568" y="2060848"/>
            <a:ext cx="244827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es-ES_tradnl" sz="3200" b="1" dirty="0">
                <a:solidFill>
                  <a:srgbClr val="0000FF"/>
                </a:solidFill>
              </a:rPr>
              <a:t>TEXTO</a:t>
            </a:r>
          </a:p>
        </p:txBody>
      </p:sp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179388" y="2708275"/>
            <a:ext cx="83534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 sz="2800"/>
              <a:t>Cualquier texto puede empezar por una letra.		     ’Título de la Hoja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_tradnl" sz="28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s-ES_tradnl" sz="2800" b="1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323850" y="3716338"/>
            <a:ext cx="33115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s-ES_tradnl" sz="3200" b="1">
                <a:solidFill>
                  <a:srgbClr val="0000FF"/>
                </a:solidFill>
              </a:rPr>
              <a:t>FÓRMULAS</a:t>
            </a:r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250825" y="4292600"/>
            <a:ext cx="85693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 sz="3200"/>
              <a:t>Son expresiones, que relacionan celdas.  Pueden contener números o direcciones de celdas. Empiezan con el símbolo igual  = 			</a:t>
            </a:r>
            <a:r>
              <a:rPr lang="es-ES_tradnl" sz="3200" b="1"/>
              <a:t>= </a:t>
            </a:r>
            <a:r>
              <a:rPr lang="es-ES_tradnl" sz="3200"/>
              <a:t>( A5 ^ 4 ) + B7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289560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Son comandos de operaciones predefinidas. Tienen nombre y argumento.</a:t>
            </a:r>
          </a:p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endParaRPr lang="es-ES_tradnl"/>
          </a:p>
          <a:p>
            <a:pPr eaLnBrk="1" hangingPunct="1">
              <a:buFontTx/>
              <a:buNone/>
            </a:pPr>
            <a:r>
              <a:rPr lang="es-ES_tradnl"/>
              <a:t>       	= SUMA ( A1 : A6 )</a:t>
            </a:r>
          </a:p>
          <a:p>
            <a:pPr eaLnBrk="1" hangingPunct="1">
              <a:buFontTx/>
              <a:buNone/>
            </a:pPr>
            <a:endParaRPr lang="es-ES_tradnl"/>
          </a:p>
        </p:txBody>
      </p:sp>
      <p:graphicFrame>
        <p:nvGraphicFramePr>
          <p:cNvPr id="7170" name="Object 4"/>
          <p:cNvGraphicFramePr>
            <a:graphicFrameLocks/>
          </p:cNvGraphicFramePr>
          <p:nvPr/>
        </p:nvGraphicFramePr>
        <p:xfrm>
          <a:off x="6516688" y="404813"/>
          <a:ext cx="13271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Imagen de mapa de bits" r:id="rId4" imgW="274304" imgH="247292" progId="PBrush">
                  <p:embed/>
                </p:oleObj>
              </mc:Choice>
              <mc:Fallback>
                <p:oleObj name="Imagen de mapa de bits" r:id="rId4" imgW="274304" imgH="247292" progId="PBrush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404813"/>
                        <a:ext cx="13271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384175"/>
            <a:ext cx="7758112" cy="66198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BLOQUE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12913"/>
            <a:ext cx="8353425" cy="3908425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 sz="2800"/>
              <a:t>Conjunto de celdas, se define por la celda de la esquina superior izquierda y la celda de la esquina inferior derecha.</a:t>
            </a:r>
          </a:p>
          <a:p>
            <a:pPr lvl="2" eaLnBrk="1" hangingPunct="1">
              <a:buFontTx/>
              <a:buNone/>
            </a:pPr>
            <a:r>
              <a:rPr lang="es-ES_tradnl" sz="2800"/>
              <a:t>A1:D1	bloque de una fila</a:t>
            </a:r>
          </a:p>
          <a:p>
            <a:pPr lvl="2" eaLnBrk="1" hangingPunct="1">
              <a:buFontTx/>
              <a:buNone/>
            </a:pPr>
            <a:r>
              <a:rPr lang="es-ES_tradnl" sz="2800"/>
              <a:t>B1:B8	bloque de una columna</a:t>
            </a:r>
          </a:p>
          <a:p>
            <a:pPr lvl="2" eaLnBrk="1" hangingPunct="1">
              <a:buFontTx/>
              <a:buNone/>
            </a:pPr>
            <a:r>
              <a:rPr lang="es-ES_tradnl" sz="2800"/>
              <a:t>A1:B8 	bloque de 8 filas por 2 columnas.</a:t>
            </a: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649288"/>
            <a:ext cx="7758112" cy="5302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EDICIÓN DE BLOQUES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CORTAR, COPIAR, PEGAR Y COPIAR FORMATO DE BLOQUES</a:t>
            </a:r>
          </a:p>
        </p:txBody>
      </p:sp>
      <p:graphicFrame>
        <p:nvGraphicFramePr>
          <p:cNvPr id="8194" name="Object 4"/>
          <p:cNvGraphicFramePr>
            <a:graphicFrameLocks/>
          </p:cNvGraphicFramePr>
          <p:nvPr/>
        </p:nvGraphicFramePr>
        <p:xfrm>
          <a:off x="4114800" y="4114800"/>
          <a:ext cx="450532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Imagen de mapa de bits" r:id="rId4" imgW="941114" imgH="274304" progId="PBrush">
                  <p:embed/>
                </p:oleObj>
              </mc:Choice>
              <mc:Fallback>
                <p:oleObj name="Imagen de mapa de bits" r:id="rId4" imgW="941114" imgH="274304" progId="PBrush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114800"/>
                        <a:ext cx="4505325" cy="1281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RELATIVA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12913"/>
            <a:ext cx="7543800" cy="2970212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Cuando se copia un bloque de celdas con fórmulas, las celdas que contienen dichas fórmulas se copian en las posiciones relativas correspondientes.</a:t>
            </a: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582613"/>
            <a:ext cx="7739062" cy="6318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RELATIVA.Copiando la celda A5 hacia las celdas B5 y C5.</a:t>
            </a:r>
          </a:p>
        </p:txBody>
      </p:sp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914400" y="1600200"/>
          <a:ext cx="6248400" cy="504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Imagen de mapa de bits" r:id="rId4" imgW="7306695" imgH="5896798" progId="PBrush">
                  <p:embed/>
                </p:oleObj>
              </mc:Choice>
              <mc:Fallback>
                <p:oleObj name="Imagen de mapa de bits" r:id="rId4" imgW="7306695" imgH="5896798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6248400" cy="5043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77724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RELATIVA. Resultado de la copia desde la celda A5 hacia las celdas B5 y C5.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925513" y="1649413"/>
          <a:ext cx="5856287" cy="471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Imagen de mapa de bits" r:id="rId4" imgW="7295238" imgH="5877745" progId="PBrush">
                  <p:embed/>
                </p:oleObj>
              </mc:Choice>
              <mc:Fallback>
                <p:oleObj name="Imagen de mapa de bits" r:id="rId4" imgW="7295238" imgH="587774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1649413"/>
                        <a:ext cx="5856287" cy="471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4572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RELATIVA. Resultado de la copia desde la celda A5 hacia las celdas B5 y C5.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19163" y="1770063"/>
          <a:ext cx="5710237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Imagen de mapa de bits" r:id="rId4" imgW="7306695" imgH="5896798" progId="PBrush">
                  <p:embed/>
                </p:oleObj>
              </mc:Choice>
              <mc:Fallback>
                <p:oleObj name="Imagen de mapa de bits" r:id="rId4" imgW="7306695" imgH="589679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1770063"/>
                        <a:ext cx="5710237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27913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ABSOLUTA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12913"/>
            <a:ext cx="8137525" cy="3049587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Cuando se copia un bloque de fórmulas, si se desea mantener fija alguna de ellas, se debe emplear el s</a:t>
            </a:r>
            <a:r>
              <a:rPr lang="es-MX"/>
              <a:t>í</a:t>
            </a:r>
            <a:r>
              <a:rPr lang="es-ES_tradnl"/>
              <a:t>mbolo : $ en la fila o columna que se desea mantener, o en ambas.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381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ABSOLUTA. Copiar la celda D2 hacia las celdas D3 y D4.</a:t>
            </a:r>
          </a:p>
        </p:txBody>
      </p:sp>
      <p:graphicFrame>
        <p:nvGraphicFramePr>
          <p:cNvPr id="12290" name="Object 6"/>
          <p:cNvGraphicFramePr>
            <a:graphicFrameLocks noChangeAspect="1"/>
          </p:cNvGraphicFramePr>
          <p:nvPr/>
        </p:nvGraphicFramePr>
        <p:xfrm>
          <a:off x="762000" y="1676400"/>
          <a:ext cx="7237413" cy="481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Imagen de mapa de bits" r:id="rId4" imgW="7306695" imgH="4858428" progId="PBrush">
                  <p:embed/>
                </p:oleObj>
              </mc:Choice>
              <mc:Fallback>
                <p:oleObj name="Imagen de mapa de bits" r:id="rId4" imgW="7306695" imgH="4858428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237413" cy="481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HOJA ELECTRÓNICA</a:t>
            </a:r>
            <a:r>
              <a:rPr lang="es-ES_tradnl" sz="36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8050212" cy="3205162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chemeClr val="accent2"/>
              </a:buClr>
              <a:buFont typeface="Symbol" pitchFamily="18" charset="2"/>
              <a:buNone/>
              <a:tabLst>
                <a:tab pos="766763" algn="l"/>
              </a:tabLst>
            </a:pPr>
            <a:r>
              <a:rPr lang="es-ES_tradnl"/>
              <a:t>Es un programa que permite el manejo de datos mediante un conjunto de celdas en las que se guardan datos que pueden relacionarse entre sí mediante expresiones o fórmulas.</a:t>
            </a:r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772400" cy="60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ABSOLUTA. Resultado de copiar la celda D2 a las celdas D3 y D4.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838200" y="1747838"/>
          <a:ext cx="7467600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Imagen de mapa de bits" r:id="rId4" imgW="7323810" imgH="4885714" progId="PBrush">
                  <p:embed/>
                </p:oleObj>
              </mc:Choice>
              <mc:Fallback>
                <p:oleObj name="Imagen de mapa de bits" r:id="rId4" imgW="7323810" imgH="488571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47838"/>
                        <a:ext cx="7467600" cy="498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384175"/>
            <a:ext cx="7758112" cy="68738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ABSOLUTA. Resultado de copiar la celda D2 a las celdas D3 y D4.</a:t>
            </a:r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990600" y="1935163"/>
          <a:ext cx="6934200" cy="461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Imagen de mapa de bits" r:id="rId4" imgW="7306695" imgH="4866667" progId="PBrush">
                  <p:embed/>
                </p:oleObj>
              </mc:Choice>
              <mc:Fallback>
                <p:oleObj name="Imagen de mapa de bits" r:id="rId4" imgW="7306695" imgH="486666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35163"/>
                        <a:ext cx="6934200" cy="461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7772400" cy="381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ABSOLUTA. Resultado de copiar la celda D2 a la celda D5.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914400" y="1814513"/>
          <a:ext cx="7315200" cy="489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Imagen de mapa de bits" r:id="rId4" imgW="7295238" imgH="4877481" progId="PBrush">
                  <p:embed/>
                </p:oleObj>
              </mc:Choice>
              <mc:Fallback>
                <p:oleObj name="Imagen de mapa de bits" r:id="rId4" imgW="7295238" imgH="4877481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14513"/>
                        <a:ext cx="7315200" cy="489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381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COPIA ABSOLUTA</a:t>
            </a: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914400" y="1828800"/>
          <a:ext cx="7391400" cy="491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Imagen de mapa de bits" r:id="rId4" imgW="7314286" imgH="4866667" progId="PBrush">
                  <p:embed/>
                </p:oleObj>
              </mc:Choice>
              <mc:Fallback>
                <p:oleObj name="Imagen de mapa de bits" r:id="rId4" imgW="7314286" imgH="486666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7391400" cy="491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7772400" cy="60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b="1"/>
              <a:t>    </a:t>
            </a:r>
            <a:r>
              <a:rPr lang="es-ES_tradnl" sz="3200" b="1">
                <a:solidFill>
                  <a:srgbClr val="0000FF"/>
                </a:solidFill>
              </a:rPr>
              <a:t>OPERACIONES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373380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Cortar, copiar y pegar bloques</a:t>
            </a:r>
          </a:p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Insertar filas y columnas</a:t>
            </a:r>
          </a:p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Insertar hoja de cálculo</a:t>
            </a:r>
          </a:p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Insertar salto de página</a:t>
            </a:r>
          </a:p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Eliminar filas y columnas</a:t>
            </a:r>
          </a:p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Dar formato a celdas</a:t>
            </a: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FILAS Y COLUMNAS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12913"/>
            <a:ext cx="7772400" cy="3587750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 sz="3600"/>
              <a:t>INSERTAR: </a:t>
            </a:r>
            <a:br>
              <a:rPr lang="es-ES_tradnl" sz="3600"/>
            </a:br>
            <a:r>
              <a:rPr lang="es-ES_tradnl" sz="3600"/>
              <a:t>Opción INSERTAR FILA o INSERTAR COLUMNA.</a:t>
            </a:r>
          </a:p>
          <a:p>
            <a:pPr eaLnBrk="1" hangingPunct="1"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 sz="3600"/>
              <a:t>ELIMINAR: </a:t>
            </a:r>
            <a:br>
              <a:rPr lang="es-ES_tradnl" sz="3600"/>
            </a:br>
            <a:r>
              <a:rPr lang="es-ES_tradnl" sz="3600"/>
              <a:t>Opción EDICION , ELIMINAR FILA o EDICION ELIMINAR COLUMNA.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6563"/>
            <a:ext cx="7648575" cy="73818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FORMATOS</a:t>
            </a:r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600200" y="2451100"/>
          <a:ext cx="5334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Imagen de mapa de bits" r:id="rId4" imgW="1543142" imgH="352480" progId="PBrush">
                  <p:embed/>
                </p:oleObj>
              </mc:Choice>
              <mc:Fallback>
                <p:oleObj name="Imagen de mapa de bits" r:id="rId4" imgW="1543142" imgH="35248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51100"/>
                        <a:ext cx="53340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1676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/>
              <a:t>CENTRAR</a:t>
            </a: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0" y="3998913"/>
            <a:ext cx="17430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/>
              <a:t>ESTILO </a:t>
            </a:r>
          </a:p>
          <a:p>
            <a:pPr eaLnBrk="0" hangingPunct="0"/>
            <a:r>
              <a:rPr lang="es-ES_tradnl" sz="2400" b="1"/>
              <a:t>MONEDAS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2041525" y="4837113"/>
            <a:ext cx="23018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/>
              <a:t>ESTILO</a:t>
            </a:r>
          </a:p>
          <a:p>
            <a:pPr eaLnBrk="0" hangingPunct="0"/>
            <a:r>
              <a:rPr lang="es-ES_tradnl" sz="2400" b="1"/>
              <a:t>PORCENTUAL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318125" y="5105400"/>
            <a:ext cx="2924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/>
              <a:t>ESTILO MILLARES</a:t>
            </a:r>
          </a:p>
        </p:txBody>
      </p:sp>
      <p:sp>
        <p:nvSpPr>
          <p:cNvPr id="17416" name="Text Box 9"/>
          <p:cNvSpPr txBox="1">
            <a:spLocks noChangeArrowheads="1"/>
          </p:cNvSpPr>
          <p:nvPr/>
        </p:nvSpPr>
        <p:spPr bwMode="auto">
          <a:xfrm>
            <a:off x="6553200" y="3922713"/>
            <a:ext cx="19796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/>
              <a:t>AUMENTAR</a:t>
            </a:r>
          </a:p>
          <a:p>
            <a:pPr eaLnBrk="0" hangingPunct="0"/>
            <a:r>
              <a:rPr lang="es-ES_tradnl" sz="2400" b="1"/>
              <a:t>DECIMALES</a:t>
            </a:r>
          </a:p>
        </p:txBody>
      </p:sp>
      <p:sp>
        <p:nvSpPr>
          <p:cNvPr id="17417" name="Text Box 10"/>
          <p:cNvSpPr txBox="1">
            <a:spLocks noChangeArrowheads="1"/>
          </p:cNvSpPr>
          <p:nvPr/>
        </p:nvSpPr>
        <p:spPr bwMode="auto">
          <a:xfrm>
            <a:off x="6461125" y="1219200"/>
            <a:ext cx="197961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/>
              <a:t>DISMINUIR</a:t>
            </a:r>
          </a:p>
          <a:p>
            <a:pPr eaLnBrk="0" hangingPunct="0"/>
            <a:r>
              <a:rPr lang="es-ES_tradnl" sz="2400" b="1"/>
              <a:t>DECIMALES</a:t>
            </a: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V="1">
            <a:off x="1752600" y="3465513"/>
            <a:ext cx="121920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>
            <a:off x="6553200" y="2017713"/>
            <a:ext cx="91440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V="1">
            <a:off x="3124200" y="3465513"/>
            <a:ext cx="762000" cy="1371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H="1" flipV="1">
            <a:off x="5410200" y="3465513"/>
            <a:ext cx="1066800" cy="685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H="1" flipV="1">
            <a:off x="4800600" y="3465513"/>
            <a:ext cx="838200" cy="1600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1447800" y="1905000"/>
            <a:ext cx="381000" cy="72231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FORMATOS DE CELDA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7772400" cy="464502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 sz="2800"/>
              <a:t>Deberá ir a la opción FORMATO y luego a la sub-opción CELDA.</a:t>
            </a:r>
          </a:p>
          <a:p>
            <a:pPr eaLnBrk="1" hangingPunct="1">
              <a:lnSpc>
                <a:spcPct val="80000"/>
              </a:lnSpc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 sz="2800"/>
              <a:t>Desde allí podrá definir características particulares de la celda o bloque de celda que haya previamente seleccionado:</a:t>
            </a:r>
          </a:p>
          <a:p>
            <a:pPr lvl="1" eaLnBrk="1" hangingPunct="1">
              <a:lnSpc>
                <a:spcPct val="80000"/>
              </a:lnSpc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Formato de número</a:t>
            </a:r>
          </a:p>
          <a:p>
            <a:pPr lvl="1" eaLnBrk="1" hangingPunct="1">
              <a:lnSpc>
                <a:spcPct val="80000"/>
              </a:lnSpc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Alineación</a:t>
            </a:r>
          </a:p>
          <a:p>
            <a:pPr lvl="1" eaLnBrk="1" hangingPunct="1">
              <a:lnSpc>
                <a:spcPct val="80000"/>
              </a:lnSpc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Fuente</a:t>
            </a:r>
          </a:p>
          <a:p>
            <a:pPr lvl="1" eaLnBrk="1" hangingPunct="1">
              <a:lnSpc>
                <a:spcPct val="80000"/>
              </a:lnSpc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Bordes</a:t>
            </a:r>
          </a:p>
          <a:p>
            <a:pPr lvl="1" eaLnBrk="1" hangingPunct="1">
              <a:lnSpc>
                <a:spcPct val="80000"/>
              </a:lnSpc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Tramas</a:t>
            </a:r>
          </a:p>
          <a:p>
            <a:pPr lvl="1" eaLnBrk="1" hangingPunct="1">
              <a:lnSpc>
                <a:spcPct val="80000"/>
              </a:lnSpc>
              <a:buClr>
                <a:srgbClr val="FFCC99"/>
              </a:buClr>
              <a:buFont typeface="Symbol" pitchFamily="18" charset="2"/>
              <a:buChar char="·"/>
            </a:pPr>
            <a:r>
              <a:rPr lang="es-ES_tradnl"/>
              <a:t>Protección </a:t>
            </a: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3860800"/>
            <a:ext cx="4968875" cy="2159000"/>
          </a:xfrm>
          <a:noFill/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Clr>
                <a:srgbClr val="FFCC99"/>
              </a:buClr>
              <a:buFont typeface="Symbol" pitchFamily="18" charset="2"/>
              <a:buNone/>
            </a:pPr>
            <a:r>
              <a:rPr lang="es-ES_tradnl"/>
              <a:t>Ubicar el icono </a:t>
            </a:r>
            <a:r>
              <a:rPr lang="el-GR">
                <a:solidFill>
                  <a:srgbClr val="000000"/>
                </a:solidFill>
              </a:rPr>
              <a:t>Σ</a:t>
            </a:r>
            <a:r>
              <a:rPr lang="en-US"/>
              <a:t>  y  escoger m</a:t>
            </a:r>
            <a:r>
              <a:rPr lang="en-US">
                <a:solidFill>
                  <a:srgbClr val="000000"/>
                </a:solidFill>
              </a:rPr>
              <a:t>ás funciones en el triángulo a su derecha.</a:t>
            </a:r>
            <a:endParaRPr lang="es-ES_tradnl">
              <a:solidFill>
                <a:srgbClr val="000000"/>
              </a:solidFill>
            </a:endParaRPr>
          </a:p>
        </p:txBody>
      </p:sp>
      <p:graphicFrame>
        <p:nvGraphicFramePr>
          <p:cNvPr id="13005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580063" y="3644900"/>
          <a:ext cx="2509837" cy="273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Bitmap Image" r:id="rId4" imgW="1457143" imgH="1590897" progId="PBrush">
                  <p:embed/>
                </p:oleObj>
              </mc:Choice>
              <mc:Fallback>
                <p:oleObj name="Bitmap Image" r:id="rId4" imgW="1457143" imgH="159089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644900"/>
                        <a:ext cx="2509837" cy="273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539750" y="1484313"/>
            <a:ext cx="7704138" cy="1554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_tradnl" sz="3200"/>
              <a:t> Matemáticas</a:t>
            </a:r>
          </a:p>
          <a:p>
            <a:pPr>
              <a:buFont typeface="Wingdings" pitchFamily="2" charset="2"/>
              <a:buChar char="ü"/>
            </a:pPr>
            <a:r>
              <a:rPr lang="es-ES_tradnl" sz="3200"/>
              <a:t> Estadísticas</a:t>
            </a:r>
          </a:p>
          <a:p>
            <a:pPr>
              <a:buFont typeface="Wingdings" pitchFamily="2" charset="2"/>
              <a:buChar char="ü"/>
            </a:pPr>
            <a:r>
              <a:rPr lang="es-ES_tradnl" sz="3200"/>
              <a:t> Lógicas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  <p:bldP spid="1300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6781800" cy="762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534400" cy="5643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SUMA(bloque)</a:t>
            </a:r>
          </a:p>
          <a:p>
            <a:pPr eaLnBrk="0" hangingPunct="0"/>
            <a:r>
              <a:rPr lang="en-US" sz="2800" b="1"/>
              <a:t>= SUMAPRODUCTO (bloque1, bloque22…)</a:t>
            </a:r>
          </a:p>
          <a:p>
            <a:pPr eaLnBrk="0" hangingPunct="0"/>
            <a:r>
              <a:rPr lang="en-US" sz="2800" b="1"/>
              <a:t>= PRODUCTO(bloque)</a:t>
            </a:r>
          </a:p>
          <a:p>
            <a:pPr eaLnBrk="0" hangingPunct="0"/>
            <a:r>
              <a:rPr lang="en-US" sz="2800" b="1"/>
              <a:t>= POTENCIA(número, potencia)</a:t>
            </a:r>
          </a:p>
          <a:p>
            <a:pPr eaLnBrk="0" hangingPunct="0"/>
            <a:r>
              <a:rPr lang="en-US" sz="2800" b="1"/>
              <a:t>= REDONDEAR(n</a:t>
            </a:r>
            <a:r>
              <a:rPr lang="es-PE" sz="2800" b="1"/>
              <a:t>ú</a:t>
            </a:r>
            <a:r>
              <a:rPr lang="en-US" sz="2800" b="1"/>
              <a:t>mero, cantidad de decimales)</a:t>
            </a:r>
          </a:p>
          <a:p>
            <a:pPr eaLnBrk="0" hangingPunct="0"/>
            <a:r>
              <a:rPr lang="en-US" sz="2800" b="1"/>
              <a:t>= TRUNCAR(n</a:t>
            </a:r>
            <a:r>
              <a:rPr lang="es-PE" sz="2800" b="1"/>
              <a:t>ú</a:t>
            </a:r>
            <a:r>
              <a:rPr lang="en-US" sz="2800" b="1"/>
              <a:t>mero, cantidad de decimales)</a:t>
            </a:r>
          </a:p>
          <a:p>
            <a:pPr eaLnBrk="0" hangingPunct="0"/>
            <a:r>
              <a:rPr lang="en-US" sz="2800" b="1"/>
              <a:t>= RESIDUO ( número , divisor )	</a:t>
            </a:r>
          </a:p>
          <a:p>
            <a:pPr eaLnBrk="0" hangingPunct="0"/>
            <a:r>
              <a:rPr lang="en-US" sz="2800" b="1"/>
              <a:t>= ENTERO (número decimal)		</a:t>
            </a:r>
          </a:p>
          <a:p>
            <a:r>
              <a:rPr lang="en-US" sz="2800" b="1"/>
              <a:t>= RAIZ (número)			</a:t>
            </a:r>
          </a:p>
          <a:p>
            <a:r>
              <a:rPr lang="en-US" sz="2800" b="1"/>
              <a:t>= PI ( )		</a:t>
            </a:r>
          </a:p>
          <a:p>
            <a:pPr eaLnBrk="0" hangingPunct="0"/>
            <a:r>
              <a:rPr lang="en-US" sz="2800" b="1"/>
              <a:t>= ALEATORIO ( )		</a:t>
            </a:r>
          </a:p>
          <a:p>
            <a:pPr eaLnBrk="0" hangingPunct="0"/>
            <a:endParaRPr lang="en-US" sz="2800" b="1"/>
          </a:p>
          <a:p>
            <a:pPr eaLnBrk="0" hangingPunct="0"/>
            <a:endParaRPr lang="en-US" sz="280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VENTANA DE LA HOJA</a:t>
            </a: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1042988" y="1268413"/>
          <a:ext cx="7162800" cy="465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Imagen de mapa de bits" r:id="rId4" imgW="6304813" imgH="4095750" progId="PBrush">
                  <p:embed/>
                </p:oleObj>
              </mc:Choice>
              <mc:Fallback>
                <p:oleObj name="Imagen de mapa de bits" r:id="rId4" imgW="6304813" imgH="4095750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268413"/>
                        <a:ext cx="7162800" cy="465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914400" y="1524000"/>
            <a:ext cx="37449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SUMA ( B4 : B8 )</a:t>
            </a:r>
            <a:endParaRPr lang="en-US" sz="2800"/>
          </a:p>
        </p:txBody>
      </p:sp>
      <p:graphicFrame>
        <p:nvGraphicFramePr>
          <p:cNvPr id="1945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1188" y="1989138"/>
          <a:ext cx="6784975" cy="397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Bitmap Image" r:id="rId4" imgW="6409524" imgH="3610479" progId="PBrush">
                  <p:embed/>
                </p:oleObj>
              </mc:Choice>
              <mc:Fallback>
                <p:oleObj name="Bitmap Image" r:id="rId4" imgW="6409524" imgH="361047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9138"/>
                        <a:ext cx="6784975" cy="397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6913562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SUMAPRODUCTO ( B4:B8, C4:C8 )</a:t>
            </a:r>
            <a:endParaRPr lang="en-US" sz="2800"/>
          </a:p>
        </p:txBody>
      </p:sp>
      <p:graphicFrame>
        <p:nvGraphicFramePr>
          <p:cNvPr id="2048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23850" y="2133600"/>
          <a:ext cx="8610600" cy="392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Bitmap Image" r:id="rId4" imgW="9333333" imgH="4258269" progId="PBrush">
                  <p:embed/>
                </p:oleObj>
              </mc:Choice>
              <mc:Fallback>
                <p:oleObj name="Bitmap Image" r:id="rId4" imgW="9333333" imgH="425826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133600"/>
                        <a:ext cx="8610600" cy="3927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54737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PRODUCTO ( B4:B7 )</a:t>
            </a:r>
            <a:endParaRPr lang="en-US" sz="2800"/>
          </a:p>
        </p:txBody>
      </p:sp>
      <p:graphicFrame>
        <p:nvGraphicFramePr>
          <p:cNvPr id="2150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84225" y="2392363"/>
          <a:ext cx="7978775" cy="380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Bitmap Image" r:id="rId4" imgW="7542857" imgH="3600000" progId="PBrush">
                  <p:embed/>
                </p:oleObj>
              </mc:Choice>
              <mc:Fallback>
                <p:oleObj name="Bitmap Image" r:id="rId4" imgW="7542857" imgH="360000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2392363"/>
                        <a:ext cx="7978775" cy="380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42497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POTENCIA ( B6,B7 )</a:t>
            </a:r>
            <a:endParaRPr lang="en-US" sz="2800"/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838200" y="2590800"/>
          <a:ext cx="7772400" cy="370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Bitmap Image" r:id="rId4" imgW="6314286" imgH="3010320" progId="PBrush">
                  <p:embed/>
                </p:oleObj>
              </mc:Choice>
              <mc:Fallback>
                <p:oleObj name="Bitmap Image" r:id="rId4" imgW="6314286" imgH="301032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90800"/>
                        <a:ext cx="7772400" cy="370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42497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REDONDEAR ( B4,0 )</a:t>
            </a:r>
            <a:endParaRPr lang="en-US" sz="2800"/>
          </a:p>
        </p:txBody>
      </p:sp>
      <p:graphicFrame>
        <p:nvGraphicFramePr>
          <p:cNvPr id="2355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2270125"/>
          <a:ext cx="7786688" cy="351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Bitmap Image" r:id="rId4" imgW="6295238" imgH="2734057" progId="PBrush">
                  <p:embed/>
                </p:oleObj>
              </mc:Choice>
              <mc:Fallback>
                <p:oleObj name="Bitmap Image" r:id="rId4" imgW="6295238" imgH="2734057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70125"/>
                        <a:ext cx="7786688" cy="351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42497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RESIDUO ( C5,C6 )</a:t>
            </a:r>
            <a:endParaRPr lang="en-US" sz="2800"/>
          </a:p>
        </p:txBody>
      </p:sp>
      <p:graphicFrame>
        <p:nvGraphicFramePr>
          <p:cNvPr id="2457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8313" y="2060575"/>
          <a:ext cx="6983412" cy="387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Bitmap Image" r:id="rId4" imgW="6304762" imgH="3371429" progId="PBrush">
                  <p:embed/>
                </p:oleObj>
              </mc:Choice>
              <mc:Fallback>
                <p:oleObj name="Bitmap Image" r:id="rId4" imgW="6304762" imgH="3371429" progId="PBrush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6983412" cy="387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428625" y="6072188"/>
            <a:ext cx="8215313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 RESIDUO  TAMBIEN TRABAJA CON REALES</a:t>
            </a:r>
            <a:endParaRPr lang="en-US" sz="2800"/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900113" y="1484313"/>
            <a:ext cx="4249737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ENTERO ( C5 )</a:t>
            </a:r>
            <a:endParaRPr lang="en-US" sz="2800"/>
          </a:p>
        </p:txBody>
      </p:sp>
      <p:graphicFrame>
        <p:nvGraphicFramePr>
          <p:cNvPr id="2560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8313" y="2060575"/>
          <a:ext cx="7848600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Bitmap Image" r:id="rId4" imgW="6314286" imgH="3057143" progId="PBrush">
                  <p:embed/>
                </p:oleObj>
              </mc:Choice>
              <mc:Fallback>
                <p:oleObj name="Bitmap Image" r:id="rId4" imgW="6314286" imgH="3057143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7848600" cy="3946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42497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RAIZ ( C5 )</a:t>
            </a:r>
            <a:endParaRPr lang="en-US" sz="2800"/>
          </a:p>
        </p:txBody>
      </p:sp>
      <p:graphicFrame>
        <p:nvGraphicFramePr>
          <p:cNvPr id="2662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11188" y="2133600"/>
          <a:ext cx="7772400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Bitmap Image" r:id="rId4" imgW="6295238" imgH="3048426" progId="PBrush">
                  <p:embed/>
                </p:oleObj>
              </mc:Choice>
              <mc:Fallback>
                <p:oleObj name="Bitmap Image" r:id="rId4" imgW="6295238" imgH="304842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33600"/>
                        <a:ext cx="7772400" cy="376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900113" y="1412875"/>
            <a:ext cx="20161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PI ( )</a:t>
            </a:r>
            <a:endParaRPr lang="en-US" sz="2800"/>
          </a:p>
        </p:txBody>
      </p:sp>
      <p:graphicFrame>
        <p:nvGraphicFramePr>
          <p:cNvPr id="276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68313" y="2060575"/>
          <a:ext cx="7848600" cy="365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Bitmap Image" r:id="rId4" imgW="6838095" imgH="3067478" progId="PBrush">
                  <p:embed/>
                </p:oleObj>
              </mc:Choice>
              <mc:Fallback>
                <p:oleObj name="Bitmap Image" r:id="rId4" imgW="6838095" imgH="306747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7848600" cy="365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MATEMATICAS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446563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ALEATORIO ( )</a:t>
            </a:r>
            <a:endParaRPr lang="en-US" sz="2800"/>
          </a:p>
        </p:txBody>
      </p:sp>
      <p:graphicFrame>
        <p:nvGraphicFramePr>
          <p:cNvPr id="2867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4213" y="2205038"/>
          <a:ext cx="777240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Bitmap Image" r:id="rId4" imgW="7268590" imgH="3629532" progId="PBrush">
                  <p:embed/>
                </p:oleObj>
              </mc:Choice>
              <mc:Fallback>
                <p:oleObj name="Bitmap Image" r:id="rId4" imgW="7268590" imgH="362953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205038"/>
                        <a:ext cx="7772400" cy="387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3"/>
          <p:cNvSpPr txBox="1">
            <a:spLocks noChangeArrowheads="1"/>
          </p:cNvSpPr>
          <p:nvPr/>
        </p:nvSpPr>
        <p:spPr bwMode="auto">
          <a:xfrm>
            <a:off x="500063" y="6072188"/>
            <a:ext cx="8215312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 ALEATORIO ( ) DA UN NÚMERO ≥0 Y &lt;1</a:t>
            </a:r>
            <a:endParaRPr lang="en-US" sz="280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71488" y="515938"/>
            <a:ext cx="7758112" cy="66357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LIBRO O GRUPO DE HOJAS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7423150" cy="310038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  <a:buFont typeface="Symbol" pitchFamily="18" charset="2"/>
              <a:buNone/>
            </a:pPr>
            <a:r>
              <a:rPr lang="es-ES_tradnl"/>
              <a:t>El libro es un grupo de hojas de cálculo independientes, las cuales pueden compartir y combinar información almacenada en cada una de ellas.</a:t>
            </a:r>
          </a:p>
        </p:txBody>
      </p:sp>
      <p:graphicFrame>
        <p:nvGraphicFramePr>
          <p:cNvPr id="3074" name="Object 4"/>
          <p:cNvGraphicFramePr>
            <a:graphicFrameLocks/>
          </p:cNvGraphicFramePr>
          <p:nvPr/>
        </p:nvGraphicFramePr>
        <p:xfrm>
          <a:off x="179388" y="3789363"/>
          <a:ext cx="871537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Imagen de mapa de bits" r:id="rId4" imgW="5389051" imgH="998152" progId="PBrush">
                  <p:embed/>
                </p:oleObj>
              </mc:Choice>
              <mc:Fallback>
                <p:oleObj name="Imagen de mapa de bits" r:id="rId4" imgW="5389051" imgH="998152" progId="PBrush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789363"/>
                        <a:ext cx="871537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ESTADISTICAS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219200" y="1600200"/>
            <a:ext cx="5183188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81000" lvl="2" eaLnBrk="0" hangingPunct="0"/>
            <a:r>
              <a:rPr lang="en-US" sz="2800" b="1"/>
              <a:t>= PROMEDIO (B3:B11)</a:t>
            </a:r>
          </a:p>
        </p:txBody>
      </p:sp>
      <p:graphicFrame>
        <p:nvGraphicFramePr>
          <p:cNvPr id="2969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143000" y="2184400"/>
          <a:ext cx="5943600" cy="420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Bitmap Image" r:id="rId4" imgW="6601746" imgH="4667902" progId="PBrush">
                  <p:embed/>
                </p:oleObj>
              </mc:Choice>
              <mc:Fallback>
                <p:oleObj name="Bitmap Image" r:id="rId4" imgW="6601746" imgH="466790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84400"/>
                        <a:ext cx="5943600" cy="420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ESTADISTICAS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971550" y="1052513"/>
            <a:ext cx="5183188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81000" lvl="2" eaLnBrk="0" hangingPunct="0"/>
            <a:r>
              <a:rPr lang="en-US" sz="2800" b="1"/>
              <a:t>= MAX (B3:B11)</a:t>
            </a:r>
          </a:p>
        </p:txBody>
      </p:sp>
      <p:graphicFrame>
        <p:nvGraphicFramePr>
          <p:cNvPr id="307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31913" y="1628775"/>
          <a:ext cx="5181600" cy="412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Bitmap Image" r:id="rId4" imgW="5885714" imgH="4686954" progId="PBrush">
                  <p:embed/>
                </p:oleObj>
              </mc:Choice>
              <mc:Fallback>
                <p:oleObj name="Bitmap Image" r:id="rId4" imgW="5885714" imgH="4686954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628775"/>
                        <a:ext cx="5181600" cy="412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ESTADISTICAS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5183187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81000" lvl="2" eaLnBrk="0" hangingPunct="0"/>
            <a:r>
              <a:rPr lang="en-US" sz="2800" b="1"/>
              <a:t>= DESVEST (B3:B11)</a:t>
            </a:r>
          </a:p>
        </p:txBody>
      </p:sp>
      <p:graphicFrame>
        <p:nvGraphicFramePr>
          <p:cNvPr id="3174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00113" y="1700213"/>
          <a:ext cx="6651625" cy="452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Bitmap Image" r:id="rId4" imgW="6876190" imgH="4676190" progId="PBrush">
                  <p:embed/>
                </p:oleObj>
              </mc:Choice>
              <mc:Fallback>
                <p:oleObj name="Bitmap Image" r:id="rId4" imgW="6876190" imgH="467619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6651625" cy="452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LOGICAS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90600" y="1828800"/>
            <a:ext cx="9496425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= SI ( Exp.lóg. , Dato_si_verdadera , Dato_si_falsa )	</a:t>
            </a:r>
          </a:p>
          <a:p>
            <a:pPr eaLnBrk="0" hangingPunct="0"/>
            <a:r>
              <a:rPr lang="es-ES_tradnl" sz="2400" b="1"/>
              <a:t>= O ( valor lógico 1 , valor lógico 2 )					</a:t>
            </a:r>
          </a:p>
          <a:p>
            <a:pPr eaLnBrk="0" hangingPunct="0"/>
            <a:r>
              <a:rPr lang="es-ES_tradnl" sz="2400" b="1"/>
              <a:t>= Y ( valor lógico 1 , valor lógico 2 )</a:t>
            </a:r>
          </a:p>
          <a:p>
            <a:pPr eaLnBrk="0" hangingPunct="0"/>
            <a:r>
              <a:rPr lang="es-ES_tradnl" sz="2400" b="1"/>
              <a:t>= NO ( valor lógico )							  </a:t>
            </a:r>
          </a:p>
          <a:p>
            <a:pPr eaLnBrk="0" hangingPunct="0"/>
            <a:endParaRPr lang="es-ES_tradnl" sz="2400" b="1"/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LOGICAS</a:t>
            </a:r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990600" y="1905000"/>
            <a:ext cx="7499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/>
              <a:t>= SI ( B5&gt;=10.0, “APROBADO”,”DESAPROBADO”)	</a:t>
            </a:r>
          </a:p>
        </p:txBody>
      </p:sp>
      <p:graphicFrame>
        <p:nvGraphicFramePr>
          <p:cNvPr id="3277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755650" y="2420938"/>
          <a:ext cx="7723188" cy="272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Bitmap Image" r:id="rId4" imgW="8704762" imgH="3067478" progId="PBrush">
                  <p:embed/>
                </p:oleObj>
              </mc:Choice>
              <mc:Fallback>
                <p:oleObj name="Bitmap Image" r:id="rId4" imgW="8704762" imgH="306747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420938"/>
                        <a:ext cx="7723188" cy="272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50825" y="2420938"/>
          <a:ext cx="8713788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Bitmap Image" r:id="rId4" imgW="8704762" imgH="3067478" progId="PBrush">
                  <p:embed/>
                </p:oleObj>
              </mc:Choice>
              <mc:Fallback>
                <p:oleObj name="Bitmap Image" r:id="rId4" imgW="8704762" imgH="306747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420938"/>
                        <a:ext cx="8713788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509713" y="1547813"/>
            <a:ext cx="1584325" cy="10080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LOGICAS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85750" y="1763713"/>
            <a:ext cx="8858250" cy="954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SI (Exp.lóg. ; Result_si_verdad ;Result_si_falsa)	</a:t>
            </a:r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3022600" y="2268538"/>
            <a:ext cx="1655763" cy="1800225"/>
          </a:xfrm>
          <a:custGeom>
            <a:avLst/>
            <a:gdLst>
              <a:gd name="T0" fmla="*/ 0 w 1043"/>
              <a:gd name="T1" fmla="*/ 0 h 1134"/>
              <a:gd name="T2" fmla="*/ 499 w 1043"/>
              <a:gd name="T3" fmla="*/ 136 h 1134"/>
              <a:gd name="T4" fmla="*/ 907 w 1043"/>
              <a:gd name="T5" fmla="*/ 635 h 1134"/>
              <a:gd name="T6" fmla="*/ 1043 w 1043"/>
              <a:gd name="T7" fmla="*/ 1134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1043"/>
              <a:gd name="T13" fmla="*/ 0 h 1134"/>
              <a:gd name="T14" fmla="*/ 1043 w 1043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3" h="1134">
                <a:moveTo>
                  <a:pt x="0" y="0"/>
                </a:moveTo>
                <a:cubicBezTo>
                  <a:pt x="174" y="15"/>
                  <a:pt x="348" y="30"/>
                  <a:pt x="499" y="136"/>
                </a:cubicBezTo>
                <a:cubicBezTo>
                  <a:pt x="650" y="242"/>
                  <a:pt x="816" y="469"/>
                  <a:pt x="907" y="635"/>
                </a:cubicBezTo>
                <a:cubicBezTo>
                  <a:pt x="998" y="801"/>
                  <a:pt x="1020" y="1051"/>
                  <a:pt x="1043" y="1134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Oval 2"/>
          <p:cNvSpPr>
            <a:spLocks noChangeArrowheads="1"/>
          </p:cNvSpPr>
          <p:nvPr/>
        </p:nvSpPr>
        <p:spPr bwMode="auto">
          <a:xfrm>
            <a:off x="3000375" y="1357313"/>
            <a:ext cx="2879725" cy="792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LOGICAS</a:t>
            </a:r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285750" y="1509713"/>
            <a:ext cx="9718675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SI (Exp.lóg. ; Result_si_verdad ; Result_si_falsa )	</a:t>
            </a:r>
          </a:p>
        </p:txBody>
      </p:sp>
      <p:graphicFrame>
        <p:nvGraphicFramePr>
          <p:cNvPr id="34818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0825" y="2205038"/>
          <a:ext cx="8713788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Bitmap Image" r:id="rId4" imgW="8704762" imgH="3067478" progId="PBrush">
                  <p:embed/>
                </p:oleObj>
              </mc:Choice>
              <mc:Fallback>
                <p:oleObj name="Bitmap Image" r:id="rId4" imgW="8704762" imgH="306747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05038"/>
                        <a:ext cx="8713788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Freeform 6"/>
          <p:cNvSpPr>
            <a:spLocks/>
          </p:cNvSpPr>
          <p:nvPr/>
        </p:nvSpPr>
        <p:spPr bwMode="auto">
          <a:xfrm>
            <a:off x="4967288" y="2157413"/>
            <a:ext cx="1079500" cy="1512887"/>
          </a:xfrm>
          <a:custGeom>
            <a:avLst/>
            <a:gdLst>
              <a:gd name="T0" fmla="*/ 0 w 680"/>
              <a:gd name="T1" fmla="*/ 0 h 953"/>
              <a:gd name="T2" fmla="*/ 362 w 680"/>
              <a:gd name="T3" fmla="*/ 318 h 953"/>
              <a:gd name="T4" fmla="*/ 589 w 680"/>
              <a:gd name="T5" fmla="*/ 680 h 953"/>
              <a:gd name="T6" fmla="*/ 680 w 680"/>
              <a:gd name="T7" fmla="*/ 953 h 953"/>
              <a:gd name="T8" fmla="*/ 0 60000 65536"/>
              <a:gd name="T9" fmla="*/ 0 60000 65536"/>
              <a:gd name="T10" fmla="*/ 0 60000 65536"/>
              <a:gd name="T11" fmla="*/ 0 60000 65536"/>
              <a:gd name="T12" fmla="*/ 0 w 680"/>
              <a:gd name="T13" fmla="*/ 0 h 953"/>
              <a:gd name="T14" fmla="*/ 680 w 680"/>
              <a:gd name="T15" fmla="*/ 953 h 9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0" h="953">
                <a:moveTo>
                  <a:pt x="0" y="0"/>
                </a:moveTo>
                <a:cubicBezTo>
                  <a:pt x="132" y="102"/>
                  <a:pt x="264" y="205"/>
                  <a:pt x="362" y="318"/>
                </a:cubicBezTo>
                <a:cubicBezTo>
                  <a:pt x="460" y="431"/>
                  <a:pt x="536" y="574"/>
                  <a:pt x="589" y="680"/>
                </a:cubicBezTo>
                <a:cubicBezTo>
                  <a:pt x="642" y="786"/>
                  <a:pt x="661" y="869"/>
                  <a:pt x="680" y="953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Oval 2"/>
          <p:cNvSpPr>
            <a:spLocks noChangeArrowheads="1"/>
          </p:cNvSpPr>
          <p:nvPr/>
        </p:nvSpPr>
        <p:spPr bwMode="auto">
          <a:xfrm>
            <a:off x="6118225" y="1836738"/>
            <a:ext cx="2592388" cy="7921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 dirty="0">
                <a:solidFill>
                  <a:srgbClr val="0000FF"/>
                </a:solidFill>
              </a:rPr>
              <a:t>FUNCIONES LOGICAS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57188" y="1981200"/>
            <a:ext cx="9647237" cy="523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= SI (Exp.lóg. ; Result_si_verdad ; Result_si_falsa )	</a:t>
            </a:r>
          </a:p>
        </p:txBody>
      </p:sp>
      <p:graphicFrame>
        <p:nvGraphicFramePr>
          <p:cNvPr id="358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3850" y="2636838"/>
          <a:ext cx="8713788" cy="30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Bitmap Image" r:id="rId4" imgW="8704762" imgH="3067478" progId="PBrush">
                  <p:embed/>
                </p:oleObj>
              </mc:Choice>
              <mc:Fallback>
                <p:oleObj name="Bitmap Image" r:id="rId4" imgW="8704762" imgH="3067478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636838"/>
                        <a:ext cx="8713788" cy="30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Freeform 6"/>
          <p:cNvSpPr>
            <a:spLocks/>
          </p:cNvSpPr>
          <p:nvPr/>
        </p:nvSpPr>
        <p:spPr bwMode="auto">
          <a:xfrm>
            <a:off x="7486650" y="2628900"/>
            <a:ext cx="360363" cy="1439863"/>
          </a:xfrm>
          <a:custGeom>
            <a:avLst/>
            <a:gdLst>
              <a:gd name="T0" fmla="*/ 0 w 680"/>
              <a:gd name="T1" fmla="*/ 0 h 953"/>
              <a:gd name="T2" fmla="*/ 362 w 680"/>
              <a:gd name="T3" fmla="*/ 318 h 953"/>
              <a:gd name="T4" fmla="*/ 589 w 680"/>
              <a:gd name="T5" fmla="*/ 680 h 953"/>
              <a:gd name="T6" fmla="*/ 680 w 680"/>
              <a:gd name="T7" fmla="*/ 953 h 953"/>
              <a:gd name="T8" fmla="*/ 0 60000 65536"/>
              <a:gd name="T9" fmla="*/ 0 60000 65536"/>
              <a:gd name="T10" fmla="*/ 0 60000 65536"/>
              <a:gd name="T11" fmla="*/ 0 60000 65536"/>
              <a:gd name="T12" fmla="*/ 0 w 680"/>
              <a:gd name="T13" fmla="*/ 0 h 953"/>
              <a:gd name="T14" fmla="*/ 680 w 680"/>
              <a:gd name="T15" fmla="*/ 953 h 9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0" h="953">
                <a:moveTo>
                  <a:pt x="0" y="0"/>
                </a:moveTo>
                <a:cubicBezTo>
                  <a:pt x="132" y="102"/>
                  <a:pt x="264" y="205"/>
                  <a:pt x="362" y="318"/>
                </a:cubicBezTo>
                <a:cubicBezTo>
                  <a:pt x="460" y="431"/>
                  <a:pt x="536" y="574"/>
                  <a:pt x="589" y="680"/>
                </a:cubicBezTo>
                <a:cubicBezTo>
                  <a:pt x="642" y="786"/>
                  <a:pt x="661" y="869"/>
                  <a:pt x="680" y="953"/>
                </a:cubicBezTo>
              </a:path>
            </a:pathLst>
          </a:custGeom>
          <a:noFill/>
          <a:ln w="76200">
            <a:solidFill>
              <a:srgbClr val="FF3300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LOGICAS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62642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/>
              <a:t>= Y ( B5&gt;=18 , C5=“M” )	</a:t>
            </a:r>
          </a:p>
        </p:txBody>
      </p:sp>
      <p:graphicFrame>
        <p:nvGraphicFramePr>
          <p:cNvPr id="3686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90600" y="2209800"/>
          <a:ext cx="7735888" cy="429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Bitmap Image" r:id="rId4" imgW="7609524" imgH="4219048" progId="PBrush">
                  <p:embed/>
                </p:oleObj>
              </mc:Choice>
              <mc:Fallback>
                <p:oleObj name="Bitmap Image" r:id="rId4" imgW="7609524" imgH="4219048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9800"/>
                        <a:ext cx="7735888" cy="429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LOGICAS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990600" y="1600200"/>
            <a:ext cx="62642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/>
              <a:t>= O ( B5&gt;=18 , C5=“M” )	</a:t>
            </a:r>
          </a:p>
        </p:txBody>
      </p:sp>
      <p:graphicFrame>
        <p:nvGraphicFramePr>
          <p:cNvPr id="3789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14400" y="2209800"/>
          <a:ext cx="752475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Bitmap Image" r:id="rId4" imgW="7733333" imgH="4200000" progId="PBrush">
                  <p:embed/>
                </p:oleObj>
              </mc:Choice>
              <mc:Fallback>
                <p:oleObj name="Bitmap Image" r:id="rId4" imgW="7733333" imgH="4200000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7524750" cy="408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812800" y="2286000"/>
          <a:ext cx="8153400" cy="368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Imagen de mapa de bits" r:id="rId4" imgW="6304813" imgH="2848009" progId="PBrush">
                  <p:embed/>
                </p:oleObj>
              </mc:Choice>
              <mc:Fallback>
                <p:oleObj name="Imagen de mapa de bits" r:id="rId4" imgW="6304813" imgH="2848009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286000"/>
                        <a:ext cx="8153400" cy="368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BARRAS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889000" y="1752600"/>
            <a:ext cx="3067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/>
              <a:t>BARRA ESTÁNDAR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4927600" y="1752600"/>
            <a:ext cx="34194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/>
              <a:t>BARRA DE FORMATO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5537200" y="5943600"/>
            <a:ext cx="3606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_tradnl" sz="2400" b="1"/>
              <a:t>BARRA DE FÓRMULAS</a:t>
            </a:r>
          </a:p>
        </p:txBody>
      </p:sp>
      <p:sp>
        <p:nvSpPr>
          <p:cNvPr id="4103" name="Line 13"/>
          <p:cNvSpPr>
            <a:spLocks noChangeShapeType="1"/>
          </p:cNvSpPr>
          <p:nvPr/>
        </p:nvSpPr>
        <p:spPr bwMode="auto">
          <a:xfrm>
            <a:off x="2336800" y="2133600"/>
            <a:ext cx="60960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 flipH="1">
            <a:off x="5080000" y="2209800"/>
            <a:ext cx="1371600" cy="10668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4105" name="Line 15"/>
          <p:cNvSpPr>
            <a:spLocks noChangeShapeType="1"/>
          </p:cNvSpPr>
          <p:nvPr/>
        </p:nvSpPr>
        <p:spPr bwMode="auto">
          <a:xfrm flipH="1" flipV="1">
            <a:off x="3937000" y="3657600"/>
            <a:ext cx="2819400" cy="2362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s-PE"/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FUNCIONES LOGICAS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914400" y="1676400"/>
            <a:ext cx="251936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r>
              <a:rPr lang="es-ES_tradnl" sz="2800" b="1"/>
              <a:t>= NO ( D5 )</a:t>
            </a:r>
          </a:p>
        </p:txBody>
      </p:sp>
      <p:graphicFrame>
        <p:nvGraphicFramePr>
          <p:cNvPr id="3891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990600" y="2286000"/>
          <a:ext cx="7620000" cy="410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Bitmap Image" r:id="rId4" imgW="7868748" imgH="4238095" progId="PBrush">
                  <p:embed/>
                </p:oleObj>
              </mc:Choice>
              <mc:Fallback>
                <p:oleObj name="Bitmap Image" r:id="rId4" imgW="7868748" imgH="4238095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7620000" cy="410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 dirty="0">
                <a:solidFill>
                  <a:srgbClr val="0000FF"/>
                </a:solidFill>
              </a:rPr>
              <a:t>OTRAS FUNCIONES MATEMÁTICAS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0" y="1772816"/>
            <a:ext cx="10115886" cy="267765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b="1" dirty="0"/>
              <a:t>= CONTAR ( </a:t>
            </a:r>
            <a:r>
              <a:rPr lang="en-US" sz="2400" b="1" dirty="0" err="1"/>
              <a:t>bloque</a:t>
            </a:r>
            <a:r>
              <a:rPr lang="en-US" sz="2400" b="1" dirty="0"/>
              <a:t> )	</a:t>
            </a:r>
          </a:p>
          <a:p>
            <a:pPr eaLnBrk="0" hangingPunct="0"/>
            <a:r>
              <a:rPr lang="en-US" sz="2400" b="1" dirty="0"/>
              <a:t>= CONTARA ( </a:t>
            </a:r>
            <a:r>
              <a:rPr lang="en-US" sz="2400" b="1" dirty="0" err="1"/>
              <a:t>bloque</a:t>
            </a:r>
            <a:r>
              <a:rPr lang="en-US" sz="2400" b="1" dirty="0"/>
              <a:t> )</a:t>
            </a:r>
          </a:p>
          <a:p>
            <a:pPr eaLnBrk="0" hangingPunct="0"/>
            <a:r>
              <a:rPr lang="es-ES_tradnl" sz="2400" b="1" dirty="0"/>
              <a:t>= CONTAR.SI ( bloque, criterio )					</a:t>
            </a:r>
          </a:p>
          <a:p>
            <a:pPr eaLnBrk="0" hangingPunct="0"/>
            <a:r>
              <a:rPr lang="es-ES_tradnl" sz="2400" b="1" dirty="0"/>
              <a:t>= SUMAR.SI (</a:t>
            </a:r>
            <a:r>
              <a:rPr lang="es-ES_tradnl" sz="2400" b="1" dirty="0" err="1"/>
              <a:t>bloqueachequear</a:t>
            </a:r>
            <a:r>
              <a:rPr lang="es-ES_tradnl" sz="2400" b="1" dirty="0"/>
              <a:t>, criterio, </a:t>
            </a:r>
            <a:r>
              <a:rPr lang="es-ES_tradnl" sz="2400" b="1" dirty="0" err="1"/>
              <a:t>bloqueasumar</a:t>
            </a:r>
            <a:r>
              <a:rPr lang="es-ES_tradnl" sz="2400" b="1" dirty="0"/>
              <a:t>)</a:t>
            </a:r>
          </a:p>
          <a:p>
            <a:pPr eaLnBrk="0" hangingPunct="0"/>
            <a:r>
              <a:rPr lang="es-ES_tradnl" sz="2400" b="1" dirty="0"/>
              <a:t>= PROMEDIO.SI (</a:t>
            </a:r>
            <a:r>
              <a:rPr lang="es-ES_tradnl" sz="2400" b="1" dirty="0" err="1"/>
              <a:t>bloqueachequear</a:t>
            </a:r>
            <a:r>
              <a:rPr lang="es-ES_tradnl" sz="2400" b="1" dirty="0"/>
              <a:t>, criterio, </a:t>
            </a:r>
            <a:r>
              <a:rPr lang="es-ES_tradnl" sz="2400" b="1" dirty="0" err="1"/>
              <a:t>bloqueapromed</a:t>
            </a:r>
            <a:r>
              <a:rPr lang="es-ES_tradnl" sz="2400" b="1" dirty="0"/>
              <a:t>)</a:t>
            </a:r>
          </a:p>
          <a:p>
            <a:pPr eaLnBrk="0" hangingPunct="0"/>
            <a:r>
              <a:rPr lang="es-ES_tradnl" sz="2400" b="1" dirty="0"/>
              <a:t>						  </a:t>
            </a:r>
          </a:p>
          <a:p>
            <a:pPr eaLnBrk="0" hangingPunct="0"/>
            <a:endParaRPr lang="es-ES_tradnl" sz="2400" b="1" dirty="0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990600" y="1905000"/>
          <a:ext cx="52578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Imagen de mapa de bits" r:id="rId4" imgW="4191449" imgH="2904955" progId="PBrush">
                  <p:embed/>
                </p:oleObj>
              </mc:Choice>
              <mc:Fallback>
                <p:oleObj name="Imagen de mapa de bits" r:id="rId4" imgW="4191449" imgH="2904955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52578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762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INDICADOR DE CELDAS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553200" y="3505200"/>
            <a:ext cx="205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s-ES_tradnl" sz="2000" b="1"/>
              <a:t>La celda activa </a:t>
            </a:r>
            <a:br>
              <a:rPr lang="es-ES_tradnl" sz="2000" b="1"/>
            </a:br>
            <a:r>
              <a:rPr lang="es-ES_tradnl" sz="2000" b="1"/>
              <a:t>es la D2</a:t>
            </a:r>
            <a:r>
              <a:rPr lang="es-ES_tradnl" sz="2000"/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914400" y="1828800"/>
          <a:ext cx="82296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n de mapa de bits" r:id="rId4" imgW="6296871" imgH="2838255" progId="PBrush">
                  <p:embed/>
                </p:oleObj>
              </mc:Choice>
              <mc:Fallback>
                <p:oleObj name="Imagen de mapa de bits" r:id="rId4" imgW="6296871" imgH="2838255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8229600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547688" y="649288"/>
            <a:ext cx="7758112" cy="661987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EDICIÓN DE UNA CELDA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05200" y="4572000"/>
            <a:ext cx="5321300" cy="1968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643313" y="4724400"/>
            <a:ext cx="5500687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s-ES_tradnl" sz="3600"/>
              <a:t>Para editar una celda hacer doble click en</a:t>
            </a:r>
          </a:p>
          <a:p>
            <a:pPr eaLnBrk="0" hangingPunct="0"/>
            <a:r>
              <a:rPr lang="es-ES_tradnl" sz="3600"/>
              <a:t>ella o presionar F2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23888" y="301625"/>
            <a:ext cx="4903787" cy="6715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200" b="1">
                <a:solidFill>
                  <a:srgbClr val="0000FF"/>
                </a:solidFill>
              </a:rPr>
              <a:t>OPERADORES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981075"/>
            <a:ext cx="7848600" cy="2232025"/>
          </a:xfrm>
          <a:noFill/>
        </p:spPr>
        <p:txBody>
          <a:bodyPr lIns="92075" tIns="46038" rIns="92075" bIns="46038"/>
          <a:lstStyle/>
          <a:p>
            <a:pPr eaLnBrk="1" hangingPunct="1">
              <a:buClr>
                <a:schemeClr val="accent2"/>
              </a:buClr>
              <a:buFont typeface="Symbol" pitchFamily="18" charset="2"/>
              <a:buChar char="·"/>
            </a:pPr>
            <a:r>
              <a:rPr lang="es-ES_tradnl"/>
              <a:t>Operadores aritm</a:t>
            </a:r>
            <a:r>
              <a:rPr lang="es-PE"/>
              <a:t>é</a:t>
            </a:r>
            <a:r>
              <a:rPr lang="es-ES_tradnl"/>
              <a:t>ticos</a:t>
            </a:r>
            <a:br>
              <a:rPr lang="es-ES_tradnl"/>
            </a:br>
            <a:r>
              <a:rPr lang="es-ES_tradnl"/>
              <a:t>   +   -    ^   *   /   </a:t>
            </a:r>
          </a:p>
          <a:p>
            <a:pPr eaLnBrk="1" hangingPunct="1">
              <a:buClr>
                <a:schemeClr val="accent2"/>
              </a:buClr>
              <a:buFont typeface="Symbol" pitchFamily="18" charset="2"/>
              <a:buChar char="·"/>
            </a:pPr>
            <a:r>
              <a:rPr lang="es-ES_tradnl"/>
              <a:t>Operadores relacionales</a:t>
            </a:r>
            <a:br>
              <a:rPr lang="es-ES_tradnl"/>
            </a:br>
            <a:r>
              <a:rPr lang="es-ES_tradnl"/>
              <a:t>	&gt;   &gt;=   &lt;    &lt;=     =     &lt;&gt;</a:t>
            </a:r>
          </a:p>
        </p:txBody>
      </p:sp>
      <p:sp>
        <p:nvSpPr>
          <p:cNvPr id="61444" name="Rectangle 8"/>
          <p:cNvSpPr>
            <a:spLocks noChangeArrowheads="1"/>
          </p:cNvSpPr>
          <p:nvPr/>
        </p:nvSpPr>
        <p:spPr bwMode="auto">
          <a:xfrm>
            <a:off x="539750" y="3357563"/>
            <a:ext cx="5472113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es-ES_tradnl" sz="3200" b="1">
                <a:solidFill>
                  <a:srgbClr val="0000FF"/>
                </a:solidFill>
              </a:rPr>
              <a:t>EXPRESIONES</a:t>
            </a:r>
          </a:p>
        </p:txBody>
      </p:sp>
      <p:sp>
        <p:nvSpPr>
          <p:cNvPr id="61445" name="Rectangle 9"/>
          <p:cNvSpPr>
            <a:spLocks noChangeArrowheads="1"/>
          </p:cNvSpPr>
          <p:nvPr/>
        </p:nvSpPr>
        <p:spPr bwMode="auto">
          <a:xfrm>
            <a:off x="323850" y="4005263"/>
            <a:ext cx="88201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99FFFF"/>
              </a:buClr>
              <a:buFont typeface="Symbol" pitchFamily="18" charset="2"/>
              <a:buNone/>
            </a:pPr>
            <a:r>
              <a:rPr lang="es-ES_tradnl" sz="3200" dirty="0"/>
              <a:t>Se construyen combinando celdas y operadores. Ejemplo:</a:t>
            </a:r>
          </a:p>
          <a:p>
            <a:pPr marL="342900" indent="-342900">
              <a:spcBef>
                <a:spcPct val="20000"/>
              </a:spcBef>
            </a:pPr>
            <a:r>
              <a:rPr lang="es-ES_tradnl" sz="3200" dirty="0"/>
              <a:t>		</a:t>
            </a:r>
            <a:r>
              <a:rPr lang="es-ES_tradnl" sz="3200" b="1" dirty="0"/>
              <a:t>=</a:t>
            </a:r>
            <a:r>
              <a:rPr lang="es-ES_tradnl" sz="3200" dirty="0"/>
              <a:t>  A5 * ( A6 + A 7 )</a:t>
            </a:r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688975"/>
            <a:ext cx="7943850" cy="66198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s-ES_tradnl" sz="3600" b="1">
                <a:solidFill>
                  <a:srgbClr val="0000FF"/>
                </a:solidFill>
              </a:rPr>
              <a:t>PRIORIDAD DE EVALUACIÓN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90700"/>
            <a:ext cx="7772400" cy="4221163"/>
          </a:xfrm>
          <a:noFill/>
        </p:spPr>
        <p:txBody>
          <a:bodyPr lIns="92075" tIns="46038" rIns="92075" bIns="46038"/>
          <a:lstStyle/>
          <a:p>
            <a:pPr marL="971550" lvl="1" indent="-514350" eaLnBrk="1" hangingPunct="1">
              <a:buFontTx/>
              <a:buAutoNum type="arabicPeriod"/>
              <a:tabLst>
                <a:tab pos="1428750" algn="l"/>
              </a:tabLst>
            </a:pPr>
            <a:r>
              <a:rPr lang="es-ES_tradnl" b="1"/>
              <a:t>Expresiones entre paréntesis</a:t>
            </a:r>
          </a:p>
          <a:p>
            <a:pPr marL="971550" lvl="1" indent="-514350" eaLnBrk="1" hangingPunct="1">
              <a:buFontTx/>
              <a:buAutoNum type="arabicPeriod"/>
              <a:tabLst>
                <a:tab pos="1428750" algn="l"/>
              </a:tabLst>
            </a:pPr>
            <a:r>
              <a:rPr lang="es-ES_tradnl" b="1"/>
              <a:t>Potencia</a:t>
            </a:r>
          </a:p>
          <a:p>
            <a:pPr marL="971550" lvl="1" indent="-514350" eaLnBrk="1" hangingPunct="1">
              <a:buFontTx/>
              <a:buAutoNum type="arabicPeriod"/>
              <a:tabLst>
                <a:tab pos="1428750" algn="l"/>
              </a:tabLst>
            </a:pPr>
            <a:r>
              <a:rPr lang="es-ES_tradnl" b="1"/>
              <a:t>Multiplicación o División</a:t>
            </a:r>
          </a:p>
          <a:p>
            <a:pPr marL="971550" lvl="1" indent="-514350" eaLnBrk="1" hangingPunct="1">
              <a:buFontTx/>
              <a:buAutoNum type="arabicPeriod"/>
              <a:tabLst>
                <a:tab pos="1428750" algn="l"/>
              </a:tabLst>
            </a:pPr>
            <a:r>
              <a:rPr lang="es-ES_tradnl" b="1"/>
              <a:t>Suma o Resta</a:t>
            </a:r>
          </a:p>
          <a:p>
            <a:pPr marL="971550" lvl="1" indent="-514350" eaLnBrk="1" hangingPunct="1">
              <a:buFontTx/>
              <a:buAutoNum type="arabicPeriod"/>
              <a:tabLst>
                <a:tab pos="1428750" algn="l"/>
              </a:tabLst>
            </a:pPr>
            <a:r>
              <a:rPr lang="es-ES_tradnl" b="1"/>
              <a:t>Operadores Relacionales</a:t>
            </a:r>
          </a:p>
          <a:p>
            <a:pPr marL="971550" lvl="1" indent="-514350" eaLnBrk="1" hangingPunct="1">
              <a:buFontTx/>
              <a:buAutoNum type="arabicPeriod"/>
              <a:tabLst>
                <a:tab pos="1428750" algn="l"/>
              </a:tabLst>
            </a:pPr>
            <a:r>
              <a:rPr lang="es-ES_tradnl" b="1"/>
              <a:t>Las expresiones con igual prioridad se evalúan de izquierda a derecha</a:t>
            </a:r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Pages>16</Pages>
  <Words>1148</Words>
  <Application>Microsoft Office PowerPoint</Application>
  <PresentationFormat>Presentación en pantalla (4:3)</PresentationFormat>
  <Paragraphs>209</Paragraphs>
  <Slides>51</Slides>
  <Notes>51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51</vt:i4>
      </vt:variant>
    </vt:vector>
  </HeadingPairs>
  <TitlesOfParts>
    <vt:vector size="59" baseType="lpstr">
      <vt:lpstr>Arial</vt:lpstr>
      <vt:lpstr>Symbol</vt:lpstr>
      <vt:lpstr>Tahoma</vt:lpstr>
      <vt:lpstr>Times New Roman</vt:lpstr>
      <vt:lpstr>Wingdings</vt:lpstr>
      <vt:lpstr>1_Diseño predeterminado</vt:lpstr>
      <vt:lpstr>Imagen de mapa de bits</vt:lpstr>
      <vt:lpstr>Bitmap Image</vt:lpstr>
      <vt:lpstr>Presentación de PowerPoint</vt:lpstr>
      <vt:lpstr>HOJA ELECTRÓNICA </vt:lpstr>
      <vt:lpstr>VENTANA DE LA HOJA</vt:lpstr>
      <vt:lpstr>LIBRO O GRUPO DE HOJAS</vt:lpstr>
      <vt:lpstr>BARRAS</vt:lpstr>
      <vt:lpstr>INDICADOR DE CELDAS</vt:lpstr>
      <vt:lpstr>EDICIÓN DE UNA CELDA</vt:lpstr>
      <vt:lpstr>OPERADORES</vt:lpstr>
      <vt:lpstr>PRIORIDAD DE EVALUACIÓN</vt:lpstr>
      <vt:lpstr>NÚMEROS</vt:lpstr>
      <vt:lpstr>FUNCIONES</vt:lpstr>
      <vt:lpstr>BLOQUE</vt:lpstr>
      <vt:lpstr>EDICIÓN DE BLOQUES</vt:lpstr>
      <vt:lpstr>COPIA RELATIVA</vt:lpstr>
      <vt:lpstr>COPIA RELATIVA.Copiando la celda A5 hacia las celdas B5 y C5.</vt:lpstr>
      <vt:lpstr>COPIA RELATIVA. Resultado de la copia desde la celda A5 hacia las celdas B5 y C5.</vt:lpstr>
      <vt:lpstr>COPIA RELATIVA. Resultado de la copia desde la celda A5 hacia las celdas B5 y C5.</vt:lpstr>
      <vt:lpstr>COPIA ABSOLUTA</vt:lpstr>
      <vt:lpstr>COPIA ABSOLUTA. Copiar la celda D2 hacia las celdas D3 y D4.</vt:lpstr>
      <vt:lpstr>COPIA ABSOLUTA. Resultado de copiar la celda D2 a las celdas D3 y D4.</vt:lpstr>
      <vt:lpstr>COPIA ABSOLUTA. Resultado de copiar la celda D2 a las celdas D3 y D4.</vt:lpstr>
      <vt:lpstr>COPIA ABSOLUTA. Resultado de copiar la celda D2 a la celda D5.</vt:lpstr>
      <vt:lpstr>COPIA ABSOLUTA</vt:lpstr>
      <vt:lpstr>    OPERACIONES</vt:lpstr>
      <vt:lpstr>FILAS Y COLUMNAS</vt:lpstr>
      <vt:lpstr>FORMATOS</vt:lpstr>
      <vt:lpstr>FORMATOS DE CELDA</vt:lpstr>
      <vt:lpstr>FUNCIONES</vt:lpstr>
      <vt:lpstr>FUNCIONES MATEMATICAS</vt:lpstr>
      <vt:lpstr>FUNCIONES MATEMATICAS</vt:lpstr>
      <vt:lpstr>FUNCIONES MATEMATICAS</vt:lpstr>
      <vt:lpstr>FUNCIONES MATEMATICAS</vt:lpstr>
      <vt:lpstr>FUNCIONES MATEMATICAS</vt:lpstr>
      <vt:lpstr>FUNCIONES MATEMATICAS</vt:lpstr>
      <vt:lpstr>FUNCIONES MATEMATICAS</vt:lpstr>
      <vt:lpstr>FUNCIONES MATEMATICAS</vt:lpstr>
      <vt:lpstr>FUNCIONES MATEMATICAS</vt:lpstr>
      <vt:lpstr>FUNCIONES MATEMATICAS</vt:lpstr>
      <vt:lpstr>FUNCIONES MATEMATICAS</vt:lpstr>
      <vt:lpstr>FUNCIONES ESTADISTICAS</vt:lpstr>
      <vt:lpstr>FUNCIONES ESTADISTICAS</vt:lpstr>
      <vt:lpstr>FUNCIONES ESTADISTICAS</vt:lpstr>
      <vt:lpstr>FUNCIONES LOGICAS</vt:lpstr>
      <vt:lpstr>FUNCIONES LOGICAS</vt:lpstr>
      <vt:lpstr>FUNCIONES LOGICAS</vt:lpstr>
      <vt:lpstr>FUNCIONES LOGICAS</vt:lpstr>
      <vt:lpstr>FUNCIONES LOGICAS</vt:lpstr>
      <vt:lpstr>FUNCIONES LOGICAS</vt:lpstr>
      <vt:lpstr>FUNCIONES LOGICAS</vt:lpstr>
      <vt:lpstr>FUNCIONES LOGICAS</vt:lpstr>
      <vt:lpstr>OTRAS FUNCIONES MATEMÁTICAS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Miguel Sierra</dc:creator>
  <cp:lastModifiedBy>Miguel Sierra</cp:lastModifiedBy>
  <cp:revision>85</cp:revision>
  <cp:lastPrinted>1601-01-01T00:00:00Z</cp:lastPrinted>
  <dcterms:created xsi:type="dcterms:W3CDTF">1996-04-29T00:00:42Z</dcterms:created>
  <dcterms:modified xsi:type="dcterms:W3CDTF">2020-11-22T23:18:03Z</dcterms:modified>
</cp:coreProperties>
</file>